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98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1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9" r:id="rId45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82" d="100"/>
          <a:sy n="82" d="100"/>
        </p:scale>
        <p:origin x="1474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E987957-ABF2-4992-B48F-7035497ECF47}" type="datetimeFigureOut">
              <a:rPr lang="fa-IR" smtClean="0"/>
              <a:pPr/>
              <a:t>17/05/1445</a:t>
            </a:fld>
            <a:endParaRPr lang="fa-I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86D5FAC-85F7-485D-BFA4-0F441EDEC486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r" rtl="1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r" rtl="1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r" rtl="1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r" rtl="1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r" rtl="1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r" rtl="1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1905000" y="2857500"/>
            <a:ext cx="4194048" cy="1143000"/>
          </a:xfrm>
          <a:prstGeom prst="rect">
            <a:avLst/>
          </a:prstGeom>
        </p:spPr>
        <p:txBody>
          <a:bodyPr vert="horz" lIns="45720" rIns="4572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600" b="1" i="0" u="none" strike="noStrike" kern="1200" cap="all" normalizeH="0" baseline="0" noProof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فرهاد احمدی</a:t>
            </a: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228600" y="4572000"/>
            <a:ext cx="9144000" cy="10668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pPr lvl="1" algn="ctr">
              <a:spcBef>
                <a:spcPct val="0"/>
              </a:spcBef>
              <a:defRPr/>
            </a:pPr>
            <a:r>
              <a:rPr kumimoji="0" lang="fa-IR" sz="32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  <a:t>سفارت خانه و اقامتگاه سفیر ایران در سئول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44780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* مرکز فرهنگی اصفهان بستر با مسیرهای آب احاطه شده بود فضای دانشگاه با توجه به مسئله سبزی و کشیدگی مکان ، نظام آبیاری و مسیرهای حرکت آب سازمان دهی و طراحی شد . (طراحی و ساخت بین سال های 1367 و 1384 خورشیدی) ؛ </a:t>
            </a:r>
            <a:br>
              <a:rPr lang="en-US" sz="2800" dirty="0"/>
            </a:br>
            <a:r>
              <a:rPr lang="fa-IR" sz="2800" dirty="0"/>
              <a:t>* توسعه و بازسازی باغ تاریخی شاهگلی تبریز (به سال 1368 خورشیدی ) ؛ </a:t>
            </a:r>
            <a:br>
              <a:rPr lang="fa-IR" sz="2800" dirty="0"/>
            </a:br>
            <a:r>
              <a:rPr lang="fa-IR" sz="2800" dirty="0"/>
              <a:t>* کتابخانه ی ملی ایران در تهران (پروژه ، مسابقه ، طراحی به سال 1374 خورشیدی) </a:t>
            </a:r>
            <a:r>
              <a:rPr lang="ar-SA" sz="2800" dirty="0"/>
              <a:t>در سال ۱۲۳۱، </a:t>
            </a:r>
            <a:br>
              <a:rPr lang="en-US" sz="2800" dirty="0"/>
            </a:br>
            <a:endParaRPr lang="fa-IR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3058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* </a:t>
            </a:r>
            <a:r>
              <a:rPr lang="ar-SA" sz="2800" dirty="0"/>
              <a:t>مدرسه دارالفنون در تهران احداث و کتابخانه کوچکی در آن تأسیس شد که سنگ بنای کتابخانه ملی محسوب می‌شود</a:t>
            </a:r>
            <a:r>
              <a:rPr lang="fa-IR" sz="2800" dirty="0"/>
              <a:t> . </a:t>
            </a:r>
            <a:r>
              <a:rPr lang="ar-SA" sz="2800" dirty="0"/>
              <a:t>کامران افشار نادری نیز در تشریح محتوایی کتابخانه ملی نقد جالب توجهی دارد</a:t>
            </a:r>
            <a:r>
              <a:rPr lang="fa-IR" sz="2800" dirty="0"/>
              <a:t> </a:t>
            </a:r>
            <a:r>
              <a:rPr lang="ar-SA" sz="2800" dirty="0"/>
              <a:t>:</a:t>
            </a:r>
            <a:r>
              <a:rPr lang="fa-IR" sz="2800" dirty="0"/>
              <a:t> </a:t>
            </a:r>
            <a:r>
              <a:rPr lang="ar-SA" sz="2800" dirty="0"/>
              <a:t>«. . . طبقات به ترتیب و مستقلا روی یکدیگر چیده شده و کمپوزیسیون (ترکیب) سه‌بعدی بسیار ضعیفی را به وجود می‌آورند</a:t>
            </a:r>
            <a:r>
              <a:rPr lang="fa-IR" sz="2800" dirty="0"/>
              <a:t> </a:t>
            </a:r>
            <a:r>
              <a:rPr lang="ar-SA" sz="2800" dirty="0"/>
              <a:t>. اگر هدف طراحان از تقسیماتی این همه خرد و دقیق دستیابی به کارکردگرایی متعالی بوده است</a:t>
            </a:r>
            <a:r>
              <a:rPr lang="fa-IR" sz="2800" dirty="0"/>
              <a:t> </a:t>
            </a:r>
            <a:r>
              <a:rPr lang="ar-SA" sz="2800" dirty="0"/>
              <a:t>، باید گفت</a:t>
            </a:r>
            <a:r>
              <a:rPr lang="fa-IR" sz="2800" dirty="0"/>
              <a:t> </a:t>
            </a:r>
            <a:r>
              <a:rPr lang="ar-SA" sz="2800" dirty="0"/>
              <a:t>، به راه خطا رفته‌اند...»</a:t>
            </a:r>
            <a:endParaRPr lang="fa-IR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* طرح مرکز کتب خطی و خانه ی فرهنگ ایران در اسلام آباد پاکستان (برنده اول مسابقه ، طراحی به سال 1375 خورشیدی) </a:t>
            </a:r>
            <a:br>
              <a:rPr lang="fa-IR" sz="2800" dirty="0"/>
            </a:br>
            <a:r>
              <a:rPr lang="fa-IR" sz="2800" dirty="0"/>
              <a:t>* طرح مرکز مدیریت صنعتی در کردان کرج (به سال 1376 خورشیدی ) </a:t>
            </a:r>
            <a:br>
              <a:rPr lang="fa-IR" sz="2800" dirty="0"/>
            </a:br>
            <a:r>
              <a:rPr lang="fa-IR" sz="2800" dirty="0"/>
              <a:t>* شهر کتاب شعبه ی میدان آرژانتین در تهران (به سال 1377 خورشیدی) </a:t>
            </a:r>
            <a:br>
              <a:rPr lang="fa-IR" sz="2800" dirty="0"/>
            </a:br>
            <a:r>
              <a:rPr lang="fa-IR" sz="2800" dirty="0"/>
              <a:t>* طرح مجموعه ی ساختمان های اداری نفت با همکاری گروه بتل مک کارتی (</a:t>
            </a:r>
            <a:r>
              <a:rPr lang="en-US" sz="2800" dirty="0"/>
              <a:t>battle </a:t>
            </a:r>
            <a:r>
              <a:rPr lang="en-US" sz="2800" dirty="0" err="1"/>
              <a:t>mccrthy</a:t>
            </a:r>
            <a:r>
              <a:rPr lang="fa-IR" sz="2800" dirty="0"/>
              <a:t> ) از انگلستان (طراحی به سال 1381 خورشیدی )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* ساختمان اداری فرشته در تهران (به سال 1378 خورشیدی ) </a:t>
            </a:r>
            <a:r>
              <a:rPr lang="ar-SA" sz="2800" dirty="0"/>
              <a:t>اين بنا براي کارکردهاي تجاري اداري و مسکوني در دو بلوک و با فاصله از اضلاع کج و معوج زمين شکل گرفت تا ساختمان شهري و بستر سبز طرح با حفظ درختان موجود ممکن شود</a:t>
            </a:r>
            <a:r>
              <a:rPr lang="fa-IR" sz="2800" dirty="0"/>
              <a:t> .</a:t>
            </a:r>
            <a:r>
              <a:rPr lang="ar-SA" sz="2800" dirty="0"/>
              <a:t> </a:t>
            </a:r>
            <a:br>
              <a:rPr lang="en-US" sz="2800" dirty="0"/>
            </a:br>
            <a:endParaRPr lang="fa-IR" sz="2800" dirty="0"/>
          </a:p>
        </p:txBody>
      </p:sp>
      <p:pic>
        <p:nvPicPr>
          <p:cNvPr id="3" name="Picture 2" descr="شاختمان فرشته- فرهاد احمدی و همکاران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81400"/>
            <a:ext cx="3962400" cy="296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farhad ahmadi- fershteh "/>
          <p:cNvPicPr/>
          <p:nvPr/>
        </p:nvPicPr>
        <p:blipFill>
          <a:blip r:embed="rId3" cstate="print"/>
          <a:srcRect l="20607" r="15283"/>
          <a:stretch>
            <a:fillRect/>
          </a:stretch>
        </p:blipFill>
        <p:spPr bwMode="auto">
          <a:xfrm rot="5400000">
            <a:off x="5354320" y="3180080"/>
            <a:ext cx="277876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5400000" flipH="1" flipV="1">
            <a:off x="3162300" y="5524500"/>
            <a:ext cx="2667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76400" y="6629400"/>
            <a:ext cx="2971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* مجموعه باغ صبا (مرکز نمایش های آئینی ) در تهران (طراحی به سال 1382 خورشیدی در حال اجرا ) </a:t>
            </a:r>
            <a:br>
              <a:rPr lang="fa-IR" sz="2800" dirty="0"/>
            </a:br>
            <a:r>
              <a:rPr lang="fa-IR" sz="2800" dirty="0"/>
              <a:t>* سفارتخانه و اقامتگاه سفیر </a:t>
            </a:r>
            <a:br>
              <a:rPr lang="fa-IR" sz="2800" dirty="0"/>
            </a:br>
            <a:r>
              <a:rPr lang="fa-IR" sz="2800" dirty="0"/>
              <a:t>ایران در کره (بین سال های 1379</a:t>
            </a:r>
            <a:br>
              <a:rPr lang="fa-IR" sz="2800" dirty="0"/>
            </a:br>
            <a:r>
              <a:rPr lang="fa-IR" sz="2800" dirty="0"/>
              <a:t> و 1382 خورشیدی ) </a:t>
            </a:r>
            <a:br>
              <a:rPr lang="fa-IR" sz="2800" dirty="0"/>
            </a:br>
            <a:br>
              <a:rPr lang="fa-IR" sz="2800" dirty="0"/>
            </a:br>
            <a:endParaRPr lang="fa-IR" sz="2800" dirty="0"/>
          </a:p>
        </p:txBody>
      </p:sp>
      <p:pic>
        <p:nvPicPr>
          <p:cNvPr id="1027" name="Picture 3" descr="C:\sssssssssssssss\memari\farhad ahmadi\New folder (2)\IMG_668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4099" t="9224" r="5722" b="1616"/>
          <a:stretch>
            <a:fillRect/>
          </a:stretch>
        </p:blipFill>
        <p:spPr bwMode="auto">
          <a:xfrm>
            <a:off x="304799" y="1828800"/>
            <a:ext cx="3410607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305800" cy="114300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* سفارت ایران در استکهلم ، سوئد (طراحی به سال 1380 خورشیدی ) </a:t>
            </a:r>
            <a:br>
              <a:rPr lang="fa-IR" sz="2800" dirty="0"/>
            </a:br>
            <a:r>
              <a:rPr lang="fa-IR" sz="2800" dirty="0"/>
              <a:t>* غرفه های ایران در نمایشگاه های جهانی : </a:t>
            </a:r>
            <a:br>
              <a:rPr lang="fa-IR" sz="2800" dirty="0"/>
            </a:br>
            <a:r>
              <a:rPr lang="fa-IR" sz="2800" dirty="0"/>
              <a:t>در ژاپن (طراحی و ساخت به سال 1985 خورشیدی ) </a:t>
            </a:r>
            <a:br>
              <a:rPr lang="fa-IR" sz="2800" dirty="0"/>
            </a:br>
            <a:r>
              <a:rPr lang="fa-IR" sz="2800" dirty="0"/>
              <a:t>در دوبی (طراحی و ساخت به سال 1990 خورشیدی ) </a:t>
            </a:r>
            <a:br>
              <a:rPr lang="fa-IR" sz="2800" dirty="0"/>
            </a:br>
            <a:r>
              <a:rPr lang="fa-IR" sz="2800" dirty="0"/>
              <a:t>در مکزیک (طراحی و ساخت به سال 1991 خورشیدی ) </a:t>
            </a:r>
            <a:br>
              <a:rPr lang="fa-IR" sz="2800" dirty="0"/>
            </a:br>
            <a:r>
              <a:rPr lang="fa-IR" sz="2800" dirty="0"/>
              <a:t>و کره ی جنوبی (طراحی و ساخت به سال 1993 خورشیدی) .</a:t>
            </a:r>
            <a:br>
              <a:rPr lang="en-US" sz="2800" dirty="0"/>
            </a:br>
            <a:endParaRPr lang="fa-IR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305800" cy="14020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از نظر احمدی ، اصول و مفاهیمی در تمام پروژه های معماری او وجود دارد که بر گرفته از شیوه ها و اصول معماری سنتی ایران است . این اصول فارغ از ظواهر شکلی و هندسی ، بر مفاهیمی چون سازمان دهی فضا و زیبایی شناسی تاکید دارند ، که می توان آنها را در بطن معماری سنتی ایران جست . این اصول عبارتند از : در طرح های انجام شده ، سازماندهی بستر با شکل گیری ساختار فضا توامان صورت گرفته است و در واقع ساختمان و بستر دو روی یک سکه اند ، ساختمان بستر </a:t>
            </a:r>
            <a:br>
              <a:rPr lang="en-US" sz="2800" dirty="0"/>
            </a:br>
            <a:endParaRPr lang="fa-IR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90800"/>
            <a:ext cx="8153400" cy="10972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را شکل داده و بستر ساختمان را به ترتیبی که ارتباط لایتجزایی با یکدیگر یافته اند .</a:t>
            </a:r>
            <a:br>
              <a:rPr lang="en-US" sz="2800" dirty="0"/>
            </a:br>
            <a:r>
              <a:rPr lang="fa-IR" sz="2800" dirty="0"/>
              <a:t>عناصر سنتی مانند کف ، سقف ، دیوارها ، در و پنجره ها جای خود را به لا یه های متعادل کننده با خاک ، آسمان و احاطه کننده ها سپرده اند . پوسته ی سخت تر که با خاک پیوند می خورد و پوسته ی لطیف تر که با آسمان مجاور می شود ، فضا را در بر می گیرد ، و پوسته ی بیرونی گاه از لایه های نرم و گاه سخت تشکیل می شود ، شکل این پوسته ی دوگانه و فضای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52800"/>
            <a:ext cx="8305800" cy="12496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میانی در تناسب با شرایط محیط ، برنامه ، فناوری ، بودجه ، مصرف کننده ، قوانین وغیره تعیین می شود .</a:t>
            </a:r>
            <a:br>
              <a:rPr lang="en-US" sz="2800" dirty="0"/>
            </a:br>
            <a:r>
              <a:rPr lang="fa-IR" sz="2800" dirty="0"/>
              <a:t>در و پنجره ها تبدیل به باز شونده ها یا شکاف ها در پوسته می شوند و یا به شفافیت و کدر بودن پوسته و یا به پوسته های چند لایه با ماموریت های مختلف منجر می گردند که می توانند نسبت به محیط رفتار هوشمندانه ای از خود بروز دهند . </a:t>
            </a:r>
            <a:br>
              <a:rPr lang="fa-IR" sz="2800" dirty="0"/>
            </a:br>
            <a:r>
              <a:rPr lang="fa-IR" sz="2800" dirty="0"/>
              <a:t>فضا در میان دو لایه ی زمینی و آسمانی منعقد می شود و بسته به مقیاس آن ، عناصر سازه ای میانی و یا در </a:t>
            </a:r>
            <a:br>
              <a:rPr lang="fa-IR" sz="2800" dirty="0"/>
            </a:br>
            <a:br>
              <a:rPr lang="en-US" sz="2800" dirty="0"/>
            </a:br>
            <a:endParaRPr lang="fa-IR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صورت نیاز به خرد فضا ها ، غلاف ها و یا صفحات میانی در فضا پدید می آیند . در فضای کلان که در سه بعد گسترش می یابد صفحات افقی همچون زمین واره ها بهره وری درون فضا را افزایش داده و یا خرد پوسته های درون ، فضاهای دنج تر با برنامه های ویژه را پدید می آورند و صفحات عمودی می توانند بسته های کلان یا خرد ، مهر و موم شده و یا نیمه بسته را فراهم سازند ؛ در تجربیات انجام شده به مسئله ی محیط دست ساز فراگیر ، شهر، محله و عنصر شهری و ارتباط و تداوم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3581400"/>
            <a:ext cx="8004048" cy="129540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نگاهی مفهومی به فضا ، متن گرایی و 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گرایش به مفاهیم بنیادین معماری پایدار 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جزو دغدغه های طرحهای معماری فرهاد 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احمدی است .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او به سال 1329 خورشیدی در شهر آبادان به دنیا آمد . به سال 1356 خورشیدی از دانشکده ی هنرهای زیبای دانشگاه تهران در رشته ی معماری فارغ التحصیل شد و به سال 1360 خورشیدی به عضویت هیئت علمی دانشگاه شهید بهشتی در آمد . 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1026" name="Picture 2" descr="C:\sssssssssssssss\memari\farhad ahmadi\nda4y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2381250" cy="2466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81534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عنصر معماری به مثابه جزء لاینفک در این چرخه توجه شده است .</a:t>
            </a:r>
            <a:br>
              <a:rPr lang="en-US" sz="2800" dirty="0"/>
            </a:br>
            <a:r>
              <a:rPr lang="fa-IR" sz="3200" dirty="0"/>
              <a:t>مصالح ؛ </a:t>
            </a:r>
            <a:br>
              <a:rPr lang="fa-IR" sz="2800" dirty="0"/>
            </a:br>
            <a:r>
              <a:rPr lang="fa-IR" sz="2800" dirty="0"/>
              <a:t>عموما" به صورت حقیقی و اصیل و متناسب با ظرفیت و کارامدی هایشان جایگاه می یابند . مصالح سنگین ، مقاوم و با استحکام بیشتر ، پوسته ی زمینی و مجاور با خاک و مصالح سبک ، شفاف و هوشمند به لایه ی آسمانی شکل می دهند 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90800"/>
            <a:ext cx="8305800" cy="10972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3200" dirty="0"/>
              <a:t>شیوه ی ساخت ؛ </a:t>
            </a:r>
            <a:br>
              <a:rPr lang="fa-IR" sz="2800" dirty="0"/>
            </a:br>
            <a:r>
              <a:rPr lang="fa-IR" sz="2800" dirty="0"/>
              <a:t>برای افزایش سرعت و کیفیت آنچه که مقدور باشد در بستر ساخته می شود (پوسته آسمانی) و آن بخش که به مهارت و فناوری ویژه نیاز دارد پیش ساخته و در زمان مناسب به کارگاه حمل و نصب می شود (پوسته آسمانی) از آن جا که عنصر زمان نیز در این فرهنگ به تریج مفهومی معادل هزینه را می یابد با اتکا به برنامه ، فعالیت هایی که در شیوه ی طراحی منظور شده ، تحقق کار را تسریع و با هزینه ی کمتر ممکن می نماید 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153400" cy="12496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و بالاخره در کنار نکات گفته شده که نشان دهنده ی کرنش به طبیعت و عناصر پایدار آن می باشد در این کارها به نوعی به معنای عرفانی که در کنه فرهنگ این دیار حضور دارد ؛ اشاره می شود :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3048000"/>
            <a:ext cx="4267200" cy="129540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ساختمان سفارت و اقامتگاه </a:t>
            </a:r>
            <a:br>
              <a:rPr lang="fa-IR" sz="2800" dirty="0"/>
            </a:br>
            <a:r>
              <a:rPr lang="fa-IR" sz="2800" dirty="0"/>
              <a:t>سفیر با برداشتی کاملا </a:t>
            </a:r>
            <a:br>
              <a:rPr lang="fa-IR" sz="2800" dirty="0"/>
            </a:br>
            <a:r>
              <a:rPr lang="fa-IR" sz="2800" dirty="0"/>
              <a:t>انتزاعی از معماری و فرهنگ </a:t>
            </a:r>
            <a:br>
              <a:rPr lang="fa-IR" sz="2800" dirty="0"/>
            </a:br>
            <a:r>
              <a:rPr lang="fa-IR" sz="2800" dirty="0"/>
              <a:t>ایرانی طراحی شده است .</a:t>
            </a:r>
            <a:br>
              <a:rPr lang="fa-IR" sz="2800" dirty="0"/>
            </a:br>
            <a:r>
              <a:rPr lang="fa-IR" sz="2800" dirty="0"/>
              <a:t>هندسه و پردازش نور یکی از </a:t>
            </a:r>
            <a:br>
              <a:rPr lang="fa-IR" sz="2800" dirty="0"/>
            </a:br>
            <a:r>
              <a:rPr lang="fa-IR" sz="2800" dirty="0"/>
              <a:t>مفاهیم بنیادی ایده ی طرح </a:t>
            </a:r>
            <a:br>
              <a:rPr lang="fa-IR" sz="2800" dirty="0"/>
            </a:br>
            <a:r>
              <a:rPr lang="fa-IR" sz="2800" dirty="0"/>
              <a:t>ساختمان هاست . </a:t>
            </a:r>
            <a:br>
              <a:rPr lang="en-US" sz="2800" dirty="0"/>
            </a:br>
            <a:endParaRPr lang="fa-IR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8763000" cy="1097280"/>
          </a:xfrm>
          <a:prstGeom prst="rect">
            <a:avLst/>
          </a:prstGeom>
        </p:spPr>
        <p:txBody>
          <a:bodyPr vert="horz" lIns="45720" rIns="4572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fa-IR" sz="3600" b="1" cap="all" dirty="0">
                <a:ln w="0">
                  <a:solidFill>
                    <a:schemeClr val="tx1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ساختمان سفارت خانه ایران در سئول :</a:t>
            </a:r>
            <a:endParaRPr kumimoji="0" lang="fa-IR" sz="3600" b="1" i="0" u="none" strike="noStrike" kern="1200" cap="all" normalizeH="0" baseline="0" noProof="0" dirty="0">
              <a:ln w="0">
                <a:solidFill>
                  <a:schemeClr val="tx1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sssssssssssssss\memari\farhad ahmadi\New folder (2)\IMG_6686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5530" t="9678" r="5991" b="1837"/>
          <a:stretch>
            <a:fillRect/>
          </a:stretch>
        </p:blipFill>
        <p:spPr bwMode="auto">
          <a:xfrm>
            <a:off x="228600" y="1143000"/>
            <a:ext cx="41148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76400"/>
            <a:ext cx="83820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 احمدی در شرح ایده های به کار رفته در ساختمان سفارت چنین می نویسد : </a:t>
            </a:r>
            <a:br>
              <a:rPr lang="fa-IR" sz="2800" dirty="0"/>
            </a:br>
            <a:r>
              <a:rPr lang="fa-IR" sz="2800" dirty="0"/>
              <a:t>از آنجایی که مساحت زمین بسیار کوچک بود ، تلاش شد تا به کارگیری عمق زمین و </a:t>
            </a:r>
            <a:br>
              <a:rPr lang="fa-IR" sz="2800" dirty="0"/>
            </a:br>
            <a:r>
              <a:rPr lang="fa-IR" sz="2800" dirty="0"/>
              <a:t>فراز آسمان هرچه بیش تر، </a:t>
            </a:r>
            <a:br>
              <a:rPr lang="fa-IR" sz="2800" dirty="0"/>
            </a:br>
            <a:r>
              <a:rPr lang="fa-IR" sz="2800" dirty="0"/>
              <a:t>سطح زمین آزاد شود . </a:t>
            </a:r>
          </a:p>
        </p:txBody>
      </p:sp>
      <p:pic>
        <p:nvPicPr>
          <p:cNvPr id="5122" name="Picture 2" descr="C:\sssssssssssssss\memari\farhad ahmadi\New folder\IMG_663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23288" t="14723" r="23288" b="12223"/>
          <a:stretch>
            <a:fillRect/>
          </a:stretch>
        </p:blipFill>
        <p:spPr bwMode="auto">
          <a:xfrm>
            <a:off x="381000" y="2514601"/>
            <a:ext cx="401193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در این طرح چهار برجک بتنی در شکل مکعب مستطیل در چهار گوشه قرار داده شد که نماد فرشته های نگهبان و چهار ستون عالمند ، بر فراز آنها سه پل فولادی </a:t>
            </a:r>
            <a:br>
              <a:rPr lang="fa-IR" sz="2800" dirty="0"/>
            </a:br>
            <a:r>
              <a:rPr lang="fa-IR" sz="2800" dirty="0"/>
              <a:t>با پوشش شیشه و </a:t>
            </a:r>
            <a:br>
              <a:rPr lang="fa-IR" sz="2800" dirty="0"/>
            </a:br>
            <a:r>
              <a:rPr lang="fa-IR" sz="2800" dirty="0"/>
              <a:t>ورق فلزی قرار داده </a:t>
            </a:r>
            <a:br>
              <a:rPr lang="fa-IR" sz="2800" dirty="0"/>
            </a:br>
            <a:r>
              <a:rPr lang="fa-IR" sz="2800" dirty="0"/>
              <a:t>شد . </a:t>
            </a:r>
          </a:p>
        </p:txBody>
      </p:sp>
      <p:pic>
        <p:nvPicPr>
          <p:cNvPr id="6148" name="Picture 4" descr="C:\sssssssssssssss\memari\farhad ahmadi\New folder\IMG_0008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35821" t="41788" r="25373" b="20403"/>
          <a:stretch>
            <a:fillRect/>
          </a:stretch>
        </p:blipFill>
        <p:spPr bwMode="auto">
          <a:xfrm>
            <a:off x="228600" y="2743200"/>
            <a:ext cx="5430252" cy="3968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0972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در بدنه شرقی ، در یک جعبه شیشه ای ، پلکان ، آسانسور و راهرو ها نهاده شد تا دسترسی به شش طبقه (سه طبقه بر فراز زمین و سه طبقه در درون زمین) را فراهم سازد .</a:t>
            </a:r>
            <a:br>
              <a:rPr lang="en-US" sz="2800" dirty="0"/>
            </a:br>
            <a:br>
              <a:rPr lang="en-US" sz="2800" dirty="0"/>
            </a:br>
            <a:endParaRPr lang="fa-IR" sz="2800" dirty="0"/>
          </a:p>
        </p:txBody>
      </p:sp>
      <p:pic>
        <p:nvPicPr>
          <p:cNvPr id="7170" name="Picture 2" descr="C:\sssssssssssssss\memari\farhad ahmadi\New folder\IMG_001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59459" t="14469" r="4054" b="54902"/>
          <a:stretch>
            <a:fillRect/>
          </a:stretch>
        </p:blipFill>
        <p:spPr bwMode="auto">
          <a:xfrm>
            <a:off x="381000" y="2819400"/>
            <a:ext cx="4235823" cy="2667000"/>
          </a:xfrm>
          <a:prstGeom prst="rect">
            <a:avLst/>
          </a:prstGeom>
          <a:noFill/>
        </p:spPr>
      </p:pic>
      <p:pic>
        <p:nvPicPr>
          <p:cNvPr id="7171" name="Picture 3" descr="C:\sssssssssssssss\memari\farhad ahmadi\New folder\IMG_00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56155" t="49925" r="4476" b="13970"/>
          <a:stretch>
            <a:fillRect/>
          </a:stretch>
        </p:blipFill>
        <p:spPr bwMode="auto">
          <a:xfrm>
            <a:off x="4876800" y="3886200"/>
            <a:ext cx="3928043" cy="2701925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 rot="5400000">
            <a:off x="3048000" y="4267200"/>
            <a:ext cx="3352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1534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فضای میانی پل ها تهی شد تا از این طریق نور به عمق زمین وارد شود در واقع بدین ترتیب فضای سفارت به صورت معلق و میان تهی بر فراز زمین و در میان برج ها استقرار یافت و فضای میانی آن در هیئت یک حیاط مرکزی با سقف ، دیواره ها و کف شفاف ، به صورت یک انبار انرژی برای فصل زمستان شکل گرفت 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sssssssssssssss\memari\farhad ahmadi\New folder\IMG_0019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17722" t="16665" r="13924" b="10766"/>
          <a:stretch>
            <a:fillRect/>
          </a:stretch>
        </p:blipFill>
        <p:spPr bwMode="auto">
          <a:xfrm>
            <a:off x="609600" y="228600"/>
            <a:ext cx="8077200" cy="6431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229600" cy="12496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سطح تحتانی شفاف این حیاط که به صورت مورب طراحی  شده ، علاوه بر هدایت هوای تعدیل شده زیرین در تابستان ها ، فضای سفارت را با فضای ارتباطات یکپارچه ساخته ، حسی فرآرونده و سه بعدی در آن ایجاد می کرد . کارکنان برای ورود به سفارت از درون پارکینگ در زیر زمین با سوار ششدن بر بالا بر از فضای بسته و تاریک اعماق زمین از میان یک آبنما به سطح گودال باغچه (فضای نیمه زمین ، نیمه آسمان) وارد شده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24968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احمدی فعالیت حرفه ای خود را از دهه ی 60 خورشیدی با ساخت مجموعه های مسکونی و خدماتی در مناطق محروم استان خراسان و در بازسازی مناطق جنگی شروع کرد. او بین سال های 1360 و 1362 خورشیدی عضو گروه برنامه ریزی معماری در ستاد انقلاب فرهنگی، بین سال های 1368 و 1372 خورشیدی مشاور شهرداری و شرکت فرهنگ و توسعه در طرح مراکز فرهنگی و بین سال های 1379 و 1382 خورشیدی عضو شورای هدایت فنی وزارت امور خارجه بود 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sssssssssssssss\memari\farhad ahmadi\New folder\IMG_665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3802" t="15206" r="31569" b="32418"/>
          <a:stretch>
            <a:fillRect/>
          </a:stretch>
        </p:blipFill>
        <p:spPr bwMode="auto">
          <a:xfrm>
            <a:off x="228600" y="2895600"/>
            <a:ext cx="6017342" cy="3657600"/>
          </a:xfrm>
          <a:prstGeom prst="rect">
            <a:avLst/>
          </a:prstGeom>
          <a:noFill/>
        </p:spPr>
      </p:pic>
      <p:pic>
        <p:nvPicPr>
          <p:cNvPr id="9219" name="Picture 3" descr="C:\sssssssssssssss\memari\farhad ahmadi\New folder\IMG_6637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1303" t="10420" r="54410" b="54847"/>
          <a:stretch>
            <a:fillRect/>
          </a:stretch>
        </p:blipFill>
        <p:spPr bwMode="auto">
          <a:xfrm>
            <a:off x="3657600" y="304800"/>
            <a:ext cx="51816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4782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و سپس به سطح زمین که با رواقی به فضای بیرون متصل است رسیده و در حرکت در مسیر آسمانی وارد حیاط بلورین معلق بر فراز برج ها می شوند . در واقع مسیر حرکت صعودی بالابر از تاریکی زمین با گذار از آب و آسمان و ورود به درون منشور بلورین ، واحد بیانی از اسطوره زایش و عروج است .</a:t>
            </a:r>
          </a:p>
        </p:txBody>
      </p:sp>
      <p:pic>
        <p:nvPicPr>
          <p:cNvPr id="10242" name="Picture 2" descr="C:\sssssssssssssss\memari\farhad ahmadi\New folder\IMG_6657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71943" t="43788" r="3034" b="33275"/>
          <a:stretch>
            <a:fillRect/>
          </a:stretch>
        </p:blipFill>
        <p:spPr bwMode="auto">
          <a:xfrm>
            <a:off x="228600" y="3886200"/>
            <a:ext cx="4100946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در بالا و درون برجک ها ، کوشک هایی آویزان شده اند که نور از فراز جداره آنها به پایین می باشد ، ورود این نور از سقف حسی انتزاعی به درون فضای برجک ها می بخشد .</a:t>
            </a:r>
            <a:br>
              <a:rPr lang="en-US" sz="2800" dirty="0"/>
            </a:br>
            <a:endParaRPr lang="fa-IR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109728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fa-IR" cap="all" dirty="0">
                <a:ln w="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ساختمان اقامتگاه سفیر در سئول :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3048000"/>
            <a:ext cx="8229600" cy="117348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fa-IR" sz="2800" dirty="0"/>
              <a:t>ساختمان با الهام از معماری کوشک های چهار صفه پدید آمده است . درپلان نه 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fa-IR" sz="2800" dirty="0"/>
              <a:t>قسمتی مربع شکل خانه ، 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fa-IR" sz="2800" dirty="0"/>
              <a:t>مرکز تهی شده و در آن 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fa-IR" sz="2800" dirty="0"/>
              <a:t>حوضخانه که فضای آئینی 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fa-IR" sz="2800" dirty="0"/>
              <a:t>و مکان گردهمایی نور و آب 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fa-IR" sz="2800" dirty="0"/>
              <a:t>و باد است قرار گرفته .</a:t>
            </a: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 descr="C:\sssssssssssssss\memari\farhad ahmadi\New folder\IMG_6658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5340" t="19577" r="42599" b="9233"/>
          <a:stretch>
            <a:fillRect/>
          </a:stretch>
        </p:blipFill>
        <p:spPr bwMode="auto">
          <a:xfrm>
            <a:off x="304799" y="2133600"/>
            <a:ext cx="4383405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0972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در نمای رو به روی این بنا چون ایوان ها ، یک پرده از جنس فولاد با بافت حصیری آویخته شده و با بالا کشیدن یک لته از پرده ها ورودی اصلی ساختمان تعریف شده است .</a:t>
            </a:r>
          </a:p>
        </p:txBody>
      </p:sp>
      <p:pic>
        <p:nvPicPr>
          <p:cNvPr id="12291" name="Picture 3" descr="C:\sssssssssssssss\memari\farhad ahmadi\New folder\IMG_0022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2329" t="15987" r="9589" b="5479"/>
          <a:stretch>
            <a:fillRect/>
          </a:stretch>
        </p:blipFill>
        <p:spPr bwMode="auto">
          <a:xfrm>
            <a:off x="304799" y="2362200"/>
            <a:ext cx="5656521" cy="4267200"/>
          </a:xfrm>
          <a:prstGeom prst="rect">
            <a:avLst/>
          </a:prstGeom>
          <a:noFill/>
        </p:spPr>
      </p:pic>
      <p:pic>
        <p:nvPicPr>
          <p:cNvPr id="5" name="Picture 2" descr="C:\sssssssssssssss\memari\farhad ahmadi\New folder\IMG_002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5670" t="21264" r="30070" b="3603"/>
          <a:stretch>
            <a:fillRect/>
          </a:stretch>
        </p:blipFill>
        <p:spPr bwMode="auto">
          <a:xfrm>
            <a:off x="6324600" y="2590800"/>
            <a:ext cx="25908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بدین ترتیب در حالی که سفارت برای ایجاد حس تفاهم در مخاطبین شفاف و باز طراحی شده است اما با حجاب نیمه شفاف پرده فولادی چون یک زره ، عرصه ها را از هم مجزا و درون را امن می سازد . </a:t>
            </a:r>
            <a:br>
              <a:rPr lang="fa-IR" sz="2800" dirty="0"/>
            </a:br>
            <a:r>
              <a:rPr lang="fa-IR" sz="2800" dirty="0"/>
              <a:t>این نکته را نباید فراموش نمود که فرهاد احمدی در طرح ساختمان های سفارت و اقامتگاه سفیر دغدغه ای جز تاریخ گرایی ندارد و مباحث بیان شده ی او یادآور دیدگاه های وی در طرح مرکز بین المللی فرهنگی اصفهان است 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تاریخ گرایی در پروژه های دوره ی دوم کاری او خود را با مفاهیم و اندیشه های جنبش سبز قرین می نماید . این مفاهیم بیشتر خود را در ساختمان اقامتگاه سفیر نشان می دهد 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در محورهای مربع چهار ایوان در جهات چهارگانه امکان ورود نور و هوا و امکان ارتباط و دید را به درون و بیرون فراهم می سازند . </a:t>
            </a:r>
          </a:p>
        </p:txBody>
      </p:sp>
      <p:pic>
        <p:nvPicPr>
          <p:cNvPr id="1027" name="Picture 3" descr="C:\sssssssssssssss\memari\farhad ahmadi\New folder\IMG_6659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4822" t="25932" r="60997" b="30449"/>
          <a:stretch>
            <a:fillRect/>
          </a:stretch>
        </p:blipFill>
        <p:spPr bwMode="auto">
          <a:xfrm>
            <a:off x="381000" y="2819400"/>
            <a:ext cx="3962400" cy="3792583"/>
          </a:xfrm>
          <a:prstGeom prst="rect">
            <a:avLst/>
          </a:prstGeom>
          <a:noFill/>
        </p:spPr>
      </p:pic>
      <p:pic>
        <p:nvPicPr>
          <p:cNvPr id="1028" name="Picture 4" descr="C:\sssssssssssssss\memari\farhad ahmadi\New folder\IMG_003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 l="8021" t="8912" r="11765" b="12662"/>
          <a:stretch>
            <a:fillRect/>
          </a:stretch>
        </p:blipFill>
        <p:spPr bwMode="auto">
          <a:xfrm>
            <a:off x="4343400" y="3048000"/>
            <a:ext cx="45720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2496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از آنجایی که سطح طبیعی زمین یک طبقه بالاتر از خیابان و حداکثر ارتفاع ساختمان سه طبقه بالاتر از بستر طبیعی بوده ، در طرح سعی بر آن شده است تا با حفر یک گودال باغچه و یک رواق از دار مو در گرداگرد آن ، و تلفیق آن با هندسه ی باغ ایرانی و به خصوص ساخت یک کوشک در آن ، فضایی آشنا خلق شود . فضای کوشک به سوئیت های میهمانان اختصاص یافته است 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sssssssssssssss\memari\farhad ahmadi\New folder\IMG_0033.JPG"/>
          <p:cNvPicPr>
            <a:picLocks noChangeAspect="1" noChangeArrowheads="1"/>
          </p:cNvPicPr>
          <p:nvPr/>
        </p:nvPicPr>
        <p:blipFill>
          <a:blip r:embed="rId2" cstate="print">
            <a:lum bright="-30000" contrast="30000"/>
          </a:blip>
          <a:srcRect l="19007" t="31189" r="18124" b="8383"/>
          <a:stretch>
            <a:fillRect/>
          </a:stretch>
        </p:blipFill>
        <p:spPr bwMode="auto">
          <a:xfrm>
            <a:off x="990600" y="1447800"/>
            <a:ext cx="6236110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52500"/>
            <a:ext cx="8458200" cy="1143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مجموعه طرح ها و کارهای اجرا شده ی فرهاد احمدی را می توان به دو دوره کاری تقسیم نمود: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2900" y="4191000"/>
            <a:ext cx="8458200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fa-IR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RANSans" panose="02040503050201020203" pitchFamily="18" charset="-78"/>
                <a:cs typeface="IRANSans" panose="02040503050201020203" pitchFamily="18" charset="-78"/>
              </a:rPr>
              <a:t>دوره اول :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عمده ی دغدغه ی فرهاد احمدی در این دوره، یافتن راه کارهایی جهت همنشینی و ترکیب مفاهیم سنتی با معماری مدرن بوده است . او با به کارگیری شیوه های ساخت، هندسه ، مصالح و مفاهیم معماری اسلامی و به خصوص گرایش به مباحث عرفانی در صدد آشتی دادن معماری ایران با مفاهیم معماری مدرن می باشد .</a:t>
            </a:r>
            <a:endParaRPr lang="en-US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RANSans" panose="02040503050201020203" pitchFamily="18" charset="-78"/>
                <a:ea typeface="+mj-ea"/>
                <a:cs typeface="IRANSans" panose="02040503050201020203" pitchFamily="18" charset="-78"/>
              </a:rPr>
            </a:b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RANSans" panose="02040503050201020203" pitchFamily="18" charset="-78"/>
              <a:ea typeface="+mj-ea"/>
              <a:cs typeface="IRANSans" panose="02040503050201020203" pitchFamily="18" charset="-7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0972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حوضخانه در مرکز کوشک قرار گرفته و توسط دیوارهای آجر شیشه ای از دو ایوان دیگر ، که سوئیت ها از آن نور می گیرند جدا شده است . ارتفاع حوضخانه در بخش مرکزی کوشک دو طبقه شده تا علاوه بر ایجاد تناسبات لازم اشراف تالارهای پذیرایی </a:t>
            </a:r>
            <a:br>
              <a:rPr lang="fa-IR" sz="2800" dirty="0"/>
            </a:br>
            <a:r>
              <a:rPr lang="fa-IR" sz="2800" dirty="0"/>
              <a:t>که در طبقه ی بالا قرار گرفته </a:t>
            </a:r>
            <a:br>
              <a:rPr lang="fa-IR" sz="2800" dirty="0"/>
            </a:br>
            <a:r>
              <a:rPr lang="fa-IR" sz="2800" dirty="0"/>
              <a:t>اند، را بر این فضا ممکن سازد.</a:t>
            </a:r>
          </a:p>
        </p:txBody>
      </p:sp>
      <p:pic>
        <p:nvPicPr>
          <p:cNvPr id="3074" name="Picture 2" descr="C:\sssssssssssssss\memari\farhad ahmadi\New folder\IMG_0039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 l="10937" t="8396" r="10938" b="10360"/>
          <a:stretch>
            <a:fillRect/>
          </a:stretch>
        </p:blipFill>
        <p:spPr bwMode="auto">
          <a:xfrm>
            <a:off x="228599" y="3276600"/>
            <a:ext cx="4200769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3258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/>
              <a:t>نمای ساختمان از بتن نمایان و پنجره ها از چوب در نظر گرفته شده اند . سوراخ های ریمتیک نما در میان ارتفاع دیوار تا لای در سطح دوم و همچنین بیرون زدگی تیرهای چوبی در سقف نهایی دار موها بر فراز ایوان های جانبی و دیوارهای آجر شیشه ای در اطراف پله ی اصلی و جانبی ، عناصر دیگری هستند که جهت تلطیف نمای قدرتمند بتنی به کار گرفته اند 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sssssssssssssss\memari\farhad ahmadi\New folder\IMG_0022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2329" t="15987" r="9589" b="5479"/>
          <a:stretch>
            <a:fillRect/>
          </a:stretch>
        </p:blipFill>
        <p:spPr bwMode="auto">
          <a:xfrm>
            <a:off x="533400" y="304800"/>
            <a:ext cx="8080744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sssssssssssssss\memari\farhad ahmadi\New folder (2)\IMG_668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60183" t="25529" r="14590" b="56004"/>
          <a:stretch>
            <a:fillRect/>
          </a:stretch>
        </p:blipFill>
        <p:spPr bwMode="auto">
          <a:xfrm>
            <a:off x="1524000" y="457200"/>
            <a:ext cx="63246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320"/>
            <a:ext cx="7089648" cy="6126480"/>
          </a:xfrm>
        </p:spPr>
        <p:txBody>
          <a:bodyPr/>
          <a:lstStyle/>
          <a:p>
            <a:pPr algn="r"/>
            <a:endParaRPr lang="fa-I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842260"/>
            <a:ext cx="83058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آثار این دوره شامل :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طرح مجموعه ی فرهنگی دزفول</a:t>
            </a:r>
            <a:b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بازسازی وگسترش شاهگلی تبریز</a:t>
            </a:r>
            <a:b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کتابخانه ی نسخ خطی و خانه ی فرهنگ ایران در پاکستان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مرکز فرهنگی کرمان</a:t>
            </a:r>
            <a:b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مرکز بین المللی فرهنگی اصفهان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590800"/>
            <a:ext cx="8153400" cy="117348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طرح غرفه ی ایران در نمایشگاه جهانی تسوکابای ژاپن 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طرح غرفه ی ایران در نمایشگاه بین المللی ته جان کره 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طراحی یادمان شهدای دفاع مقدس در تهران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295400"/>
            <a:ext cx="8305800" cy="11734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مجموعه ی باغ صبا (مرکز نمایش های آئینی )</a:t>
            </a:r>
            <a:b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طرح ساختمان سفارت ایران</a:t>
            </a:r>
            <a:b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* اقامتگاه سفیر در سئول، پایتخت کره ی جنوبی بین 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سالهای 1379 و 1382 </a:t>
            </a:r>
            <a:b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</a:br>
            <a:r>
              <a:rPr lang="fa-IR" sz="2400" dirty="0">
                <a:latin typeface="IRANSans" panose="02040503050201020203" pitchFamily="18" charset="-78"/>
                <a:cs typeface="IRANSans" panose="02040503050201020203" pitchFamily="18" charset="-78"/>
              </a:rPr>
              <a:t>خورشیدی طراحی و اجرا شد</a:t>
            </a:r>
            <a:r>
              <a:rPr lang="en-US" sz="2400" dirty="0">
                <a:latin typeface="IRANSans" panose="02040503050201020203" pitchFamily="18" charset="-78"/>
                <a:cs typeface="IRANSans" panose="02040503050201020203" pitchFamily="18" charset="-78"/>
              </a:rPr>
              <a:t>.</a:t>
            </a:r>
            <a:endParaRPr lang="fa-IR" sz="2400" dirty="0">
              <a:latin typeface="IRANSans" panose="02040503050201020203" pitchFamily="18" charset="-78"/>
              <a:cs typeface="IRANSans" panose="02040503050201020203" pitchFamily="18" charset="-78"/>
            </a:endParaRPr>
          </a:p>
        </p:txBody>
      </p:sp>
      <p:pic>
        <p:nvPicPr>
          <p:cNvPr id="3074" name="Picture 2" descr="C:\sssssssssssssss\memari\farhad ahmadi\New folder\IMG_6658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4286" t="17142" r="42857" b="8578"/>
          <a:stretch>
            <a:fillRect/>
          </a:stretch>
        </p:blipFill>
        <p:spPr bwMode="auto">
          <a:xfrm>
            <a:off x="304799" y="2362200"/>
            <a:ext cx="3976077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1000" y="2286000"/>
            <a:ext cx="8382000" cy="117348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fa-I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دوره ی دوم: </a:t>
            </a:r>
            <a:endParaRPr lang="en-US" sz="3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fa-IR" sz="2800" dirty="0"/>
              <a:t>* شامل طرح آموزش مدیریت صنعتی در کردان کرج،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fa-IR" sz="2800" dirty="0"/>
              <a:t>* مجموعه ی ساختمان های اداری وزارت نفت ؛ </a:t>
            </a:r>
            <a:r>
              <a:rPr lang="ar-SA" sz="2800" dirty="0"/>
              <a:t>یک حجم منشور بلورین</a:t>
            </a:r>
            <a:r>
              <a:rPr lang="fa-IR" sz="2800" dirty="0"/>
              <a:t> </a:t>
            </a:r>
            <a:r>
              <a:rPr lang="ar-SA" sz="2800" dirty="0"/>
              <a:t>. </a:t>
            </a:r>
            <a:endParaRPr lang="fa-IR" sz="2800" dirty="0"/>
          </a:p>
          <a:p>
            <a:pPr>
              <a:lnSpc>
                <a:spcPct val="150000"/>
              </a:lnSpc>
            </a:pPr>
            <a:r>
              <a:rPr lang="fa-IR" sz="2800" dirty="0"/>
              <a:t>* سفارت ایران در استکهلم سوئد ، 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fa-IR" sz="2800" dirty="0"/>
              <a:t>* سفارت ایران در </a:t>
            </a:r>
          </a:p>
          <a:p>
            <a:pPr>
              <a:lnSpc>
                <a:spcPct val="150000"/>
              </a:lnSpc>
            </a:pPr>
            <a:r>
              <a:rPr lang="fa-IR" sz="2800" dirty="0"/>
              <a:t>سئول کره جنوبی ، </a:t>
            </a:r>
            <a:endParaRPr lang="en-US" sz="2800" dirty="0"/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a-I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C:\sssssssssssssss\memari\farhad ahmadi\New folder\IMG_663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23865" t="27273" r="9085" b="21212"/>
          <a:stretch>
            <a:fillRect/>
          </a:stretch>
        </p:blipFill>
        <p:spPr bwMode="auto">
          <a:xfrm>
            <a:off x="304799" y="3429000"/>
            <a:ext cx="5553635" cy="32004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153400" cy="109728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3200" dirty="0"/>
              <a:t>از مهم ترین پروژه ها و طرح های اجرا شده ی او می توان به مواردی از این دست اشاره کرد : </a:t>
            </a:r>
            <a:br>
              <a:rPr lang="en-US" sz="2800" dirty="0"/>
            </a:br>
            <a:r>
              <a:rPr lang="fa-IR" sz="2800" dirty="0"/>
              <a:t>* طراحی شهرک های آسیب دیده در مناطق جنگی در نقاط مختلف . (طراحی و ساخت بین سالهای 1360 و 1362 خورشیدی) ؛ </a:t>
            </a:r>
            <a:br>
              <a:rPr lang="fa-IR" sz="2800" dirty="0"/>
            </a:br>
            <a:r>
              <a:rPr lang="fa-IR" sz="2800" dirty="0"/>
              <a:t>* مرکز فرهنگی دزفول (طرح منتخب از سوی همایش  دو سالانه ی کشور نروژ در سال 1998 میلادی ؛ طراحی و ساخت بین سال های 1366 و 1372 خورشیدی ) ؛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772</TotalTime>
  <Words>2413</Words>
  <Application>Microsoft Office PowerPoint</Application>
  <PresentationFormat>On-screen Show (4:3)</PresentationFormat>
  <Paragraphs>55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Franklin Gothic Book</vt:lpstr>
      <vt:lpstr>IRANSans</vt:lpstr>
      <vt:lpstr>Wingdings 2</vt:lpstr>
      <vt:lpstr>Technic</vt:lpstr>
      <vt:lpstr>PowerPoint Presentation</vt:lpstr>
      <vt:lpstr>نگاهی مفهومی به فضا ، متن گرایی و  گرایش به مفاهیم بنیادین معماری پایدار  جزو دغدغه های طرحهای معماری فرهاد  احمدی است . او به سال 1329 خورشیدی در شهر آبادان به دنیا آمد . به سال 1356 خورشیدی از دانشکده ی هنرهای زیبای دانشگاه تهران در رشته ی معماری فارغ التحصیل شد و به سال 1360 خورشیدی به عضویت هیئت علمی دانشگاه شهید بهشتی در آمد .  </vt:lpstr>
      <vt:lpstr>احمدی فعالیت حرفه ای خود را از دهه ی 60 خورشیدی با ساخت مجموعه های مسکونی و خدماتی در مناطق محروم استان خراسان و در بازسازی مناطق جنگی شروع کرد. او بین سال های 1360 و 1362 خورشیدی عضو گروه برنامه ریزی معماری در ستاد انقلاب فرهنگی، بین سال های 1368 و 1372 خورشیدی مشاور شهرداری و شرکت فرهنگ و توسعه در طرح مراکز فرهنگی و بین سال های 1379 و 1382 خورشیدی عضو شورای هدایت فنی وزارت امور خارجه بود .</vt:lpstr>
      <vt:lpstr>مجموعه طرح ها و کارهای اجرا شده ی فرهاد احمدی را می توان به دو دوره کاری تقسیم نمود:</vt:lpstr>
      <vt:lpstr>آثار این دوره شامل : * طرح مجموعه ی فرهنگی دزفول * بازسازی وگسترش شاهگلی تبریز * کتابخانه ی نسخ خطی و خانه ی فرهنگ ایران در پاکستان * مرکز فرهنگی کرمان * مرکز بین المللی فرهنگی اصفهان</vt:lpstr>
      <vt:lpstr> * طرح غرفه ی ایران در نمایشگاه جهانی تسوکابای ژاپن  * طرح غرفه ی ایران در نمایشگاه بین المللی ته جان کره  * طراحی یادمان شهدای دفاع مقدس در تهران</vt:lpstr>
      <vt:lpstr>* مجموعه ی باغ صبا (مرکز نمایش های آئینی ) * طرح ساختمان سفارت ایران * اقامتگاه سفیر در سئول، پایتخت کره ی جنوبی بین  سالهای 1379 و 1382  خورشیدی طراحی و اجرا شد.</vt:lpstr>
      <vt:lpstr>PowerPoint Presentation</vt:lpstr>
      <vt:lpstr>از مهم ترین پروژه ها و طرح های اجرا شده ی او می توان به مواردی از این دست اشاره کرد :  * طراحی شهرک های آسیب دیده در مناطق جنگی در نقاط مختلف . (طراحی و ساخت بین سالهای 1360 و 1362 خورشیدی) ؛  * مرکز فرهنگی دزفول (طرح منتخب از سوی همایش  دو سالانه ی کشور نروژ در سال 1998 میلادی ؛ طراحی و ساخت بین سال های 1366 و 1372 خورشیدی ) ؛ </vt:lpstr>
      <vt:lpstr>* مرکز فرهنگی اصفهان بستر با مسیرهای آب احاطه شده بود فضای دانشگاه با توجه به مسئله سبزی و کشیدگی مکان ، نظام آبیاری و مسیرهای حرکت آب سازمان دهی و طراحی شد . (طراحی و ساخت بین سال های 1367 و 1384 خورشیدی) ؛  * توسعه و بازسازی باغ تاریخی شاهگلی تبریز (به سال 1368 خورشیدی ) ؛  * کتابخانه ی ملی ایران در تهران (پروژه ، مسابقه ، طراحی به سال 1374 خورشیدی) در سال ۱۲۳۱،  </vt:lpstr>
      <vt:lpstr>* مدرسه دارالفنون در تهران احداث و کتابخانه کوچکی در آن تأسیس شد که سنگ بنای کتابخانه ملی محسوب می‌شود . کامران افشار نادری نیز در تشریح محتوایی کتابخانه ملی نقد جالب توجهی دارد : «. . . طبقات به ترتیب و مستقلا روی یکدیگر چیده شده و کمپوزیسیون (ترکیب) سه‌بعدی بسیار ضعیفی را به وجود می‌آورند . اگر هدف طراحان از تقسیماتی این همه خرد و دقیق دستیابی به کارکردگرایی متعالی بوده است ، باید گفت ، به راه خطا رفته‌اند...»</vt:lpstr>
      <vt:lpstr>* طرح مرکز کتب خطی و خانه ی فرهنگ ایران در اسلام آباد پاکستان (برنده اول مسابقه ، طراحی به سال 1375 خورشیدی)  * طرح مرکز مدیریت صنعتی در کردان کرج (به سال 1376 خورشیدی )  * شهر کتاب شعبه ی میدان آرژانتین در تهران (به سال 1377 خورشیدی)  * طرح مجموعه ی ساختمان های اداری نفت با همکاری گروه بتل مک کارتی (battle mccrthy ) از انگلستان (طراحی به سال 1381 خورشیدی ) </vt:lpstr>
      <vt:lpstr>* ساختمان اداری فرشته در تهران (به سال 1378 خورشیدی ) اين بنا براي کارکردهاي تجاري اداري و مسکوني در دو بلوک و با فاصله از اضلاع کج و معوج زمين شکل گرفت تا ساختمان شهري و بستر سبز طرح با حفظ درختان موجود ممکن شود .  </vt:lpstr>
      <vt:lpstr>* مجموعه باغ صبا (مرکز نمایش های آئینی ) در تهران (طراحی به سال 1382 خورشیدی در حال اجرا )  * سفارتخانه و اقامتگاه سفیر  ایران در کره (بین سال های 1379  و 1382 خورشیدی )   </vt:lpstr>
      <vt:lpstr>* سفارت ایران در استکهلم ، سوئد (طراحی به سال 1380 خورشیدی )  * غرفه های ایران در نمایشگاه های جهانی :  در ژاپن (طراحی و ساخت به سال 1985 خورشیدی )  در دوبی (طراحی و ساخت به سال 1990 خورشیدی )  در مکزیک (طراحی و ساخت به سال 1991 خورشیدی )  و کره ی جنوبی (طراحی و ساخت به سال 1993 خورشیدی) . </vt:lpstr>
      <vt:lpstr>از نظر احمدی ، اصول و مفاهیمی در تمام پروژه های معماری او وجود دارد که بر گرفته از شیوه ها و اصول معماری سنتی ایران است . این اصول فارغ از ظواهر شکلی و هندسی ، بر مفاهیمی چون سازمان دهی فضا و زیبایی شناسی تاکید دارند ، که می توان آنها را در بطن معماری سنتی ایران جست . این اصول عبارتند از : در طرح های انجام شده ، سازماندهی بستر با شکل گیری ساختار فضا توامان صورت گرفته است و در واقع ساختمان و بستر دو روی یک سکه اند ، ساختمان بستر  </vt:lpstr>
      <vt:lpstr>را شکل داده و بستر ساختمان را به ترتیبی که ارتباط لایتجزایی با یکدیگر یافته اند . عناصر سنتی مانند کف ، سقف ، دیوارها ، در و پنجره ها جای خود را به لا یه های متعادل کننده با خاک ، آسمان و احاطه کننده ها سپرده اند . پوسته ی سخت تر که با خاک پیوند می خورد و پوسته ی لطیف تر که با آسمان مجاور می شود ، فضا را در بر می گیرد ، و پوسته ی بیرونی گاه از لایه های نرم و گاه سخت تشکیل می شود ، شکل این پوسته ی دوگانه و فضای </vt:lpstr>
      <vt:lpstr>میانی در تناسب با شرایط محیط ، برنامه ، فناوری ، بودجه ، مصرف کننده ، قوانین وغیره تعیین می شود . در و پنجره ها تبدیل به باز شونده ها یا شکاف ها در پوسته می شوند و یا به شفافیت و کدر بودن پوسته و یا به پوسته های چند لایه با ماموریت های مختلف منجر می گردند که می توانند نسبت به محیط رفتار هوشمندانه ای از خود بروز دهند .  فضا در میان دو لایه ی زمینی و آسمانی منعقد می شود و بسته به مقیاس آن ، عناصر سازه ای میانی و یا در   </vt:lpstr>
      <vt:lpstr>صورت نیاز به خرد فضا ها ، غلاف ها و یا صفحات میانی در فضا پدید می آیند . در فضای کلان که در سه بعد گسترش می یابد صفحات افقی همچون زمین واره ها بهره وری درون فضا را افزایش داده و یا خرد پوسته های درون ، فضاهای دنج تر با برنامه های ویژه را پدید می آورند و صفحات عمودی می توانند بسته های کلان یا خرد ، مهر و موم شده و یا نیمه بسته را فراهم سازند ؛ در تجربیات انجام شده به مسئله ی محیط دست ساز فراگیر ، شهر، محله و عنصر شهری و ارتباط و تداوم </vt:lpstr>
      <vt:lpstr>عنصر معماری به مثابه جزء لاینفک در این چرخه توجه شده است . مصالح ؛  عموما" به صورت حقیقی و اصیل و متناسب با ظرفیت و کارامدی هایشان جایگاه می یابند . مصالح سنگین ، مقاوم و با استحکام بیشتر ، پوسته ی زمینی و مجاور با خاک و مصالح سبک ، شفاف و هوشمند به لایه ی آسمانی شکل می دهند .</vt:lpstr>
      <vt:lpstr>شیوه ی ساخت ؛  برای افزایش سرعت و کیفیت آنچه که مقدور باشد در بستر ساخته می شود (پوسته آسمانی) و آن بخش که به مهارت و فناوری ویژه نیاز دارد پیش ساخته و در زمان مناسب به کارگاه حمل و نصب می شود (پوسته آسمانی) از آن جا که عنصر زمان نیز در این فرهنگ به تریج مفهومی معادل هزینه را می یابد با اتکا به برنامه ، فعالیت هایی که در شیوه ی طراحی منظور شده ، تحقق کار را تسریع و با هزینه ی کمتر ممکن می نماید .</vt:lpstr>
      <vt:lpstr>و بالاخره در کنار نکات گفته شده که نشان دهنده ی کرنش به طبیعت و عناصر پایدار آن می باشد در این کارها به نوعی به معنای عرفانی که در کنه فرهنگ این دیار حضور دارد ؛ اشاره می شود :</vt:lpstr>
      <vt:lpstr>ساختمان سفارت و اقامتگاه  سفیر با برداشتی کاملا  انتزاعی از معماری و فرهنگ  ایرانی طراحی شده است . هندسه و پردازش نور یکی از  مفاهیم بنیادی ایده ی طرح  ساختمان هاست .  </vt:lpstr>
      <vt:lpstr> احمدی در شرح ایده های به کار رفته در ساختمان سفارت چنین می نویسد :  از آنجایی که مساحت زمین بسیار کوچک بود ، تلاش شد تا به کارگیری عمق زمین و  فراز آسمان هرچه بیش تر،  سطح زمین آزاد شود . </vt:lpstr>
      <vt:lpstr>در این طرح چهار برجک بتنی در شکل مکعب مستطیل در چهار گوشه قرار داده شد که نماد فرشته های نگهبان و چهار ستون عالمند ، بر فراز آنها سه پل فولادی  با پوشش شیشه و  ورق فلزی قرار داده  شد . </vt:lpstr>
      <vt:lpstr>در بدنه شرقی ، در یک جعبه شیشه ای ، پلکان ، آسانسور و راهرو ها نهاده شد تا دسترسی به شش طبقه (سه طبقه بر فراز زمین و سه طبقه در درون زمین) را فراهم سازد .  </vt:lpstr>
      <vt:lpstr>فضای میانی پل ها تهی شد تا از این طریق نور به عمق زمین وارد شود در واقع بدین ترتیب فضای سفارت به صورت معلق و میان تهی بر فراز زمین و در میان برج ها استقرار یافت و فضای میانی آن در هیئت یک حیاط مرکزی با سقف ، دیواره ها و کف شفاف ، به صورت یک انبار انرژی برای فصل زمستان شکل گرفت .</vt:lpstr>
      <vt:lpstr>PowerPoint Presentation</vt:lpstr>
      <vt:lpstr>سطح تحتانی شفاف این حیاط که به صورت مورب طراحی  شده ، علاوه بر هدایت هوای تعدیل شده زیرین در تابستان ها ، فضای سفارت را با فضای ارتباطات یکپارچه ساخته ، حسی فرآرونده و سه بعدی در آن ایجاد می کرد . کارکنان برای ورود به سفارت از درون پارکینگ در زیر زمین با سوار ششدن بر بالا بر از فضای بسته و تاریک اعماق زمین از میان یک آبنما به سطح گودال باغچه (فضای نیمه زمین ، نیمه آسمان) وارد شده</vt:lpstr>
      <vt:lpstr>PowerPoint Presentation</vt:lpstr>
      <vt:lpstr>و سپس به سطح زمین که با رواقی به فضای بیرون متصل است رسیده و در حرکت در مسیر آسمانی وارد حیاط بلورین معلق بر فراز برج ها می شوند . در واقع مسیر حرکت صعودی بالابر از تاریکی زمین با گذار از آب و آسمان و ورود به درون منشور بلورین ، واحد بیانی از اسطوره زایش و عروج است .</vt:lpstr>
      <vt:lpstr>در بالا و درون برجک ها ، کوشک هایی آویزان شده اند که نور از فراز جداره آنها به پایین می باشد ، ورود این نور از سقف حسی انتزاعی به درون فضای برجک ها می بخشد . </vt:lpstr>
      <vt:lpstr>ساختمان اقامتگاه سفیر در سئول :</vt:lpstr>
      <vt:lpstr>در نمای رو به روی این بنا چون ایوان ها ، یک پرده از جنس فولاد با بافت حصیری آویخته شده و با بالا کشیدن یک لته از پرده ها ورودی اصلی ساختمان تعریف شده است .</vt:lpstr>
      <vt:lpstr>بدین ترتیب در حالی که سفارت برای ایجاد حس تفاهم در مخاطبین شفاف و باز طراحی شده است اما با حجاب نیمه شفاف پرده فولادی چون یک زره ، عرصه ها را از هم مجزا و درون را امن می سازد .  این نکته را نباید فراموش نمود که فرهاد احمدی در طرح ساختمان های سفارت و اقامتگاه سفیر دغدغه ای جز تاریخ گرایی ندارد و مباحث بیان شده ی او یادآور دیدگاه های وی در طرح مرکز بین المللی فرهنگی اصفهان است . </vt:lpstr>
      <vt:lpstr>تاریخ گرایی در پروژه های دوره ی دوم کاری او خود را با مفاهیم و اندیشه های جنبش سبز قرین می نماید . این مفاهیم بیشتر خود را در ساختمان اقامتگاه سفیر نشان می دهد .</vt:lpstr>
      <vt:lpstr>در محورهای مربع چهار ایوان در جهات چهارگانه امکان ورود نور و هوا و امکان ارتباط و دید را به درون و بیرون فراهم می سازند . </vt:lpstr>
      <vt:lpstr>از آنجایی که سطح طبیعی زمین یک طبقه بالاتر از خیابان و حداکثر ارتفاع ساختمان سه طبقه بالاتر از بستر طبیعی بوده ، در طرح سعی بر آن شده است تا با حفر یک گودال باغچه و یک رواق از دار مو در گرداگرد آن ، و تلفیق آن با هندسه ی باغ ایرانی و به خصوص ساخت یک کوشک در آن ، فضایی آشنا خلق شود . فضای کوشک به سوئیت های میهمانان اختصاص یافته است .</vt:lpstr>
      <vt:lpstr>PowerPoint Presentation</vt:lpstr>
      <vt:lpstr>حوضخانه در مرکز کوشک قرار گرفته و توسط دیوارهای آجر شیشه ای از دو ایوان دیگر ، که سوئیت ها از آن نور می گیرند جدا شده است . ارتفاع حوضخانه در بخش مرکزی کوشک دو طبقه شده تا علاوه بر ایجاد تناسبات لازم اشراف تالارهای پذیرایی  که در طبقه ی بالا قرار گرفته  اند، را بر این فضا ممکن سازد.</vt:lpstr>
      <vt:lpstr>نمای ساختمان از بتن نمایان و پنجره ها از چوب در نظر گرفته شده اند . سوراخ های ریمتیک نما در میان ارتفاع دیوار تا لای در سطح دوم و همچنین بیرون زدگی تیرهای چوبی در سقف نهایی دار موها بر فراز ایوان های جانبی و دیوارهای آجر شیشه ای در اطراف پله ی اصلی و جانبی ، عناصر دیگری هستند که جهت تلطیف نمای قدرتمند بتنی به کار گرفته اند .</vt:lpstr>
      <vt:lpstr>PowerPoint Presentation</vt:lpstr>
      <vt:lpstr>PowerPoint Presentation</vt:lpstr>
      <vt:lpstr>PowerPoint Presentation</vt:lpstr>
    </vt:vector>
  </TitlesOfParts>
  <Company>PARANDCO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نگاهی مفهومی به فضا ، متن گرایی وگرایش به مفاهیم بنیادین معماری پایدار جزو دغدغه های طرحهای معماری فرهاد احمدی است .او به سال 1329 خورشیدی در شهر آبادان به دنیا آمد.</dc:title>
  <dc:creator>s</dc:creator>
  <cp:lastModifiedBy>HP ZBook G4</cp:lastModifiedBy>
  <cp:revision>120</cp:revision>
  <dcterms:created xsi:type="dcterms:W3CDTF">2010-05-20T14:08:20Z</dcterms:created>
  <dcterms:modified xsi:type="dcterms:W3CDTF">2023-11-29T07:20:17Z</dcterms:modified>
</cp:coreProperties>
</file>