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98" r:id="rId4"/>
    <p:sldId id="265" r:id="rId5"/>
    <p:sldId id="266" r:id="rId6"/>
    <p:sldId id="258" r:id="rId7"/>
    <p:sldId id="259" r:id="rId8"/>
    <p:sldId id="285" r:id="rId9"/>
    <p:sldId id="286" r:id="rId10"/>
    <p:sldId id="261" r:id="rId11"/>
    <p:sldId id="262" r:id="rId12"/>
    <p:sldId id="263" r:id="rId13"/>
    <p:sldId id="283" r:id="rId14"/>
    <p:sldId id="284" r:id="rId15"/>
    <p:sldId id="264" r:id="rId16"/>
    <p:sldId id="267" r:id="rId17"/>
    <p:sldId id="268" r:id="rId18"/>
    <p:sldId id="288" r:id="rId19"/>
    <p:sldId id="289" r:id="rId20"/>
    <p:sldId id="290" r:id="rId21"/>
    <p:sldId id="270" r:id="rId22"/>
    <p:sldId id="271" r:id="rId23"/>
    <p:sldId id="292" r:id="rId24"/>
    <p:sldId id="293" r:id="rId25"/>
    <p:sldId id="272" r:id="rId26"/>
    <p:sldId id="273" r:id="rId27"/>
    <p:sldId id="274" r:id="rId28"/>
    <p:sldId id="275" r:id="rId29"/>
    <p:sldId id="276" r:id="rId30"/>
    <p:sldId id="277" r:id="rId31"/>
    <p:sldId id="278" r:id="rId32"/>
    <p:sldId id="279" r:id="rId33"/>
    <p:sldId id="280" r:id="rId34"/>
    <p:sldId id="281" r:id="rId35"/>
    <p:sldId id="282" r:id="rId36"/>
    <p:sldId id="287" r:id="rId37"/>
    <p:sldId id="294" r:id="rId38"/>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524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ffectLst/>
          </p:spPr>
          <p:txBody>
            <a:bodyPr wrap="none" anchor="ctr"/>
            <a:lstStyle/>
            <a:p>
              <a:pPr algn="ctr" rtl="0">
                <a:defRPr/>
              </a:pPr>
              <a:endParaRPr lang="en-US" sz="2400">
                <a:latin typeface="Times New Roman" pitchFamily="18" charset="0"/>
                <a:cs typeface="Arial"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a:effectLst/>
          </p:spPr>
          <p:txBody>
            <a:bodyPr wrap="none" anchor="ctr"/>
            <a:lstStyle/>
            <a:p>
              <a:pPr algn="ctr" rtl="0">
                <a:defRPr/>
              </a:pPr>
              <a:endParaRPr lang="en-US" sz="2400">
                <a:latin typeface="Times New Roman" pitchFamily="18" charset="0"/>
                <a:cs typeface="Arial" charset="0"/>
              </a:endParaRPr>
            </a:p>
          </p:txBody>
        </p:sp>
        <p:sp>
          <p:nvSpPr>
            <p:cNvPr id="7" name="AutoShape 5"/>
            <p:cNvSpPr>
              <a:spLocks noChangeArrowheads="1"/>
            </p:cNvSpPr>
            <p:nvPr userDrawn="1"/>
          </p:nvSpPr>
          <p:spPr bwMode="blackWhite">
            <a:xfrm>
              <a:off x="0" y="872"/>
              <a:ext cx="5664" cy="1152"/>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4416" y="0"/>
                </a:cxn>
                <a:cxn ang="0">
                  <a:pos x="4917" y="500"/>
                </a:cxn>
                <a:cxn ang="0">
                  <a:pos x="4417" y="1000"/>
                </a:cxn>
                <a:cxn ang="0">
                  <a:pos x="0" y="1000"/>
                </a:cxn>
              </a:cxnLst>
              <a:rect l="T0" t="T1" r="T2" b="T3"/>
              <a:pathLst>
                <a:path w="4917" h="1000">
                  <a:moveTo>
                    <a:pt x="0" y="0"/>
                  </a:moveTo>
                  <a:lnTo>
                    <a:pt x="4416" y="0"/>
                  </a:lnTo>
                  <a:cubicBezTo>
                    <a:pt x="4693" y="0"/>
                    <a:pt x="4917" y="223"/>
                    <a:pt x="4917" y="500"/>
                  </a:cubicBezTo>
                  <a:cubicBezTo>
                    <a:pt x="4917" y="776"/>
                    <a:pt x="4693" y="999"/>
                    <a:pt x="4417" y="1000"/>
                  </a:cubicBezTo>
                  <a:lnTo>
                    <a:pt x="0" y="1000"/>
                  </a:lnTo>
                  <a:close/>
                </a:path>
              </a:pathLst>
            </a:custGeom>
            <a:solidFill>
              <a:schemeClr val="folHlink"/>
            </a:solidFill>
            <a:ln w="9525">
              <a:noFill/>
              <a:miter lim="800000"/>
              <a:headEnd/>
              <a:tailEnd/>
            </a:ln>
          </p:spPr>
          <p:txBody>
            <a:bodyPr/>
            <a:lstStyle/>
            <a:p>
              <a:pPr algn="l" rtl="0">
                <a:defRPr/>
              </a:pPr>
              <a:endParaRPr lang="en-US" sz="2400">
                <a:latin typeface="Times New Roman" pitchFamily="18" charset="0"/>
                <a:cs typeface="Arial"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ffectLst/>
          </p:spPr>
          <p:txBody>
            <a:bodyPr/>
            <a:lstStyle/>
            <a:p>
              <a:pPr>
                <a:defRPr/>
              </a:pPr>
              <a:endParaRPr lang="en-US">
                <a:latin typeface="Arial" charset="0"/>
                <a:cs typeface="Arial" charset="0"/>
              </a:endParaRPr>
            </a:p>
          </p:txBody>
        </p:sp>
      </p:grpSp>
      <p:sp>
        <p:nvSpPr>
          <p:cNvPr id="118791"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8792"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A5A65E26-0B77-48DF-AB03-67FE8ACA6936}"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5AD3274-3AC7-4F68-85F1-E645FF2F2CA7}"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DD4BEBB-B0C6-4B48-803E-181F43DE40B5}"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5263" y="228600"/>
            <a:ext cx="8339137"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3CC7EF5-E5B5-4CB7-8AD3-BF83AA1C4376}"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B917667-BAAA-4F8A-983D-10C9B59F378B}"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7FAE128-95FC-400E-BAC7-EAEF9994E894}"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AB5318E-E933-4BD3-8B2B-4EA175E97BF3}"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6AEFFB-54FA-40BD-A9AE-A9F901C4626A}"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8F75A7F-698C-4AF8-B968-C56245838956}"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4A8DD3A-CD04-4F2D-BE69-68727B446A94}"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7501EF5-CFF2-4F25-8822-226753F68731}"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26C840C-4068-439E-AB15-8EB8FB07D24E}"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3FEC87-3C98-4066-BA5D-CA6F198164F8}"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152400"/>
            <a:ext cx="8686800" cy="6096000"/>
            <a:chOff x="0" y="96"/>
            <a:chExt cx="5472" cy="3840"/>
          </a:xfrm>
        </p:grpSpPr>
        <p:sp>
          <p:nvSpPr>
            <p:cNvPr id="117763"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rtl="0">
                <a:defRPr/>
              </a:pPr>
              <a:endParaRPr lang="en-US" sz="2400">
                <a:latin typeface="Times New Roman" pitchFamily="18" charset="0"/>
                <a:cs typeface="Arial" charset="0"/>
              </a:endParaRPr>
            </a:p>
          </p:txBody>
        </p:sp>
        <p:sp>
          <p:nvSpPr>
            <p:cNvPr id="117764"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algn="l" rtl="0">
                <a:defRPr/>
              </a:pPr>
              <a:endParaRPr lang="en-US" sz="2400">
                <a:latin typeface="Times New Roman" pitchFamily="18" charset="0"/>
                <a:cs typeface="Arial" charset="0"/>
              </a:endParaRPr>
            </a:p>
          </p:txBody>
        </p:sp>
        <p:sp>
          <p:nvSpPr>
            <p:cNvPr id="117765"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latin typeface="Arial" charset="0"/>
                <a:cs typeface="Arial" charset="0"/>
              </a:endParaRPr>
            </a:p>
          </p:txBody>
        </p:sp>
      </p:grpSp>
      <p:sp>
        <p:nvSpPr>
          <p:cNvPr id="40963"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64"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7768"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charset="0"/>
                <a:cs typeface="Arial" charset="0"/>
              </a:defRPr>
            </a:lvl1pPr>
          </a:lstStyle>
          <a:p>
            <a:pPr>
              <a:defRPr/>
            </a:pPr>
            <a:endParaRPr lang="en-US"/>
          </a:p>
        </p:txBody>
      </p:sp>
      <p:sp>
        <p:nvSpPr>
          <p:cNvPr id="11776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latin typeface="Arial" charset="0"/>
                <a:cs typeface="Arial" charset="0"/>
              </a:defRPr>
            </a:lvl1pPr>
          </a:lstStyle>
          <a:p>
            <a:pPr>
              <a:defRPr/>
            </a:pPr>
            <a:endParaRPr lang="en-US"/>
          </a:p>
        </p:txBody>
      </p:sp>
      <p:sp>
        <p:nvSpPr>
          <p:cNvPr id="117770"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latin typeface="Arial Black" pitchFamily="34" charset="0"/>
                <a:cs typeface="Arial" charset="0"/>
              </a:defRPr>
            </a:lvl1pPr>
          </a:lstStyle>
          <a:p>
            <a:pPr>
              <a:defRPr/>
            </a:pPr>
            <a:fld id="{1F92BCC0-122C-424A-8F33-0219F460EE9F}"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812"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iming>
    <p:tnLst>
      <p:par>
        <p:cTn id="1" dur="indefinite" restart="never" nodeType="tmRoot"/>
      </p:par>
    </p:tnLst>
  </p:timing>
  <p:txStyles>
    <p:titleStyle>
      <a:lvl1pPr algn="l" rtl="1" eaLnBrk="0" fontAlgn="base" hangingPunct="0">
        <a:spcBef>
          <a:spcPct val="0"/>
        </a:spcBef>
        <a:spcAft>
          <a:spcPct val="0"/>
        </a:spcAft>
        <a:defRPr sz="4200">
          <a:solidFill>
            <a:schemeClr val="tx2"/>
          </a:solidFill>
          <a:latin typeface="+mj-lt"/>
          <a:ea typeface="+mj-ea"/>
          <a:cs typeface="+mj-cs"/>
        </a:defRPr>
      </a:lvl1pPr>
      <a:lvl2pPr algn="l" rtl="1" eaLnBrk="0" fontAlgn="base" hangingPunct="0">
        <a:spcBef>
          <a:spcPct val="0"/>
        </a:spcBef>
        <a:spcAft>
          <a:spcPct val="0"/>
        </a:spcAft>
        <a:defRPr sz="4200">
          <a:solidFill>
            <a:schemeClr val="tx2"/>
          </a:solidFill>
          <a:latin typeface="Arial" charset="0"/>
          <a:cs typeface="Arial" charset="0"/>
        </a:defRPr>
      </a:lvl2pPr>
      <a:lvl3pPr algn="l" rtl="1" eaLnBrk="0" fontAlgn="base" hangingPunct="0">
        <a:spcBef>
          <a:spcPct val="0"/>
        </a:spcBef>
        <a:spcAft>
          <a:spcPct val="0"/>
        </a:spcAft>
        <a:defRPr sz="4200">
          <a:solidFill>
            <a:schemeClr val="tx2"/>
          </a:solidFill>
          <a:latin typeface="Arial" charset="0"/>
          <a:cs typeface="Arial" charset="0"/>
        </a:defRPr>
      </a:lvl3pPr>
      <a:lvl4pPr algn="l" rtl="1" eaLnBrk="0" fontAlgn="base" hangingPunct="0">
        <a:spcBef>
          <a:spcPct val="0"/>
        </a:spcBef>
        <a:spcAft>
          <a:spcPct val="0"/>
        </a:spcAft>
        <a:defRPr sz="4200">
          <a:solidFill>
            <a:schemeClr val="tx2"/>
          </a:solidFill>
          <a:latin typeface="Arial" charset="0"/>
          <a:cs typeface="Arial" charset="0"/>
        </a:defRPr>
      </a:lvl4pPr>
      <a:lvl5pPr algn="l" rtl="1" eaLnBrk="0" fontAlgn="base" hangingPunct="0">
        <a:spcBef>
          <a:spcPct val="0"/>
        </a:spcBef>
        <a:spcAft>
          <a:spcPct val="0"/>
        </a:spcAft>
        <a:defRPr sz="4200">
          <a:solidFill>
            <a:schemeClr val="tx2"/>
          </a:solidFill>
          <a:latin typeface="Arial" charset="0"/>
          <a:cs typeface="Arial" charset="0"/>
        </a:defRPr>
      </a:lvl5pPr>
      <a:lvl6pPr marL="457200" algn="l" rtl="1" fontAlgn="base">
        <a:spcBef>
          <a:spcPct val="0"/>
        </a:spcBef>
        <a:spcAft>
          <a:spcPct val="0"/>
        </a:spcAft>
        <a:defRPr sz="4200">
          <a:solidFill>
            <a:schemeClr val="tx2"/>
          </a:solidFill>
          <a:latin typeface="Arial" charset="0"/>
          <a:cs typeface="Arial" charset="0"/>
        </a:defRPr>
      </a:lvl6pPr>
      <a:lvl7pPr marL="914400" algn="l" rtl="1" fontAlgn="base">
        <a:spcBef>
          <a:spcPct val="0"/>
        </a:spcBef>
        <a:spcAft>
          <a:spcPct val="0"/>
        </a:spcAft>
        <a:defRPr sz="4200">
          <a:solidFill>
            <a:schemeClr val="tx2"/>
          </a:solidFill>
          <a:latin typeface="Arial" charset="0"/>
          <a:cs typeface="Arial" charset="0"/>
        </a:defRPr>
      </a:lvl7pPr>
      <a:lvl8pPr marL="1371600" algn="l" rtl="1" fontAlgn="base">
        <a:spcBef>
          <a:spcPct val="0"/>
        </a:spcBef>
        <a:spcAft>
          <a:spcPct val="0"/>
        </a:spcAft>
        <a:defRPr sz="4200">
          <a:solidFill>
            <a:schemeClr val="tx2"/>
          </a:solidFill>
          <a:latin typeface="Arial" charset="0"/>
          <a:cs typeface="Arial" charset="0"/>
        </a:defRPr>
      </a:lvl8pPr>
      <a:lvl9pPr marL="1828800" algn="l" rtl="1" fontAlgn="base">
        <a:spcBef>
          <a:spcPct val="0"/>
        </a:spcBef>
        <a:spcAft>
          <a:spcPct val="0"/>
        </a:spcAft>
        <a:defRPr sz="42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cs typeface="+mn-cs"/>
        </a:defRPr>
      </a:lvl2pPr>
      <a:lvl3pPr marL="1143000" indent="-228600" algn="r" rtl="1"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cs typeface="+mn-cs"/>
        </a:defRPr>
      </a:lvl3pPr>
      <a:lvl4pPr marL="1600200" indent="-228600" algn="r" rtl="1"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cs typeface="+mn-cs"/>
        </a:defRPr>
      </a:lvl4pPr>
      <a:lvl5pPr marL="2057400" indent="-228600" algn="r" rtl="1"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cs typeface="+mn-cs"/>
        </a:defRPr>
      </a:lvl5pPr>
      <a:lvl6pPr marL="2514600" indent="-228600" algn="r" rtl="1"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r" rtl="1"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r" rtl="1"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r" rtl="1"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slideLayout" Target="../slideLayouts/slideLayout12.xml"/><Relationship Id="rId1" Type="http://schemas.openxmlformats.org/officeDocument/2006/relationships/vmlDrawing" Target="../drawings/vmlDrawing13.vml"/><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oleObject" Target="../embeddings/oleObject14.bin"/><Relationship Id="rId4" Type="http://schemas.openxmlformats.org/officeDocument/2006/relationships/image" Target="../media/image19.wmf"/></Relationships>
</file>

<file path=ppt/slides/_rels/slide2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vmlDrawing" Target="../drawings/vmlDrawing15.vml"/><Relationship Id="rId5" Type="http://schemas.openxmlformats.org/officeDocument/2006/relationships/oleObject" Target="../embeddings/oleObject15.bin"/><Relationship Id="rId4" Type="http://schemas.openxmlformats.org/officeDocument/2006/relationships/image" Target="../media/image21.wmf"/></Relationships>
</file>

<file path=ppt/slides/_rels/slide2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slideLayout" Target="../slideLayouts/slideLayout12.xml"/><Relationship Id="rId1" Type="http://schemas.openxmlformats.org/officeDocument/2006/relationships/vmlDrawing" Target="../drawings/vmlDrawing16.vml"/><Relationship Id="rId4"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slideLayout" Target="../slideLayouts/slideLayout12.xml"/><Relationship Id="rId1" Type="http://schemas.openxmlformats.org/officeDocument/2006/relationships/vmlDrawing" Target="../drawings/vmlDrawing17.vml"/><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7.wmf"/><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30.wmf"/><Relationship Id="rId4" Type="http://schemas.openxmlformats.org/officeDocument/2006/relationships/oleObject" Target="../embeddings/oleObject19.bin"/></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oleObject" Target="../embeddings/oleObject20.bin"/></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2.xml"/><Relationship Id="rId1" Type="http://schemas.openxmlformats.org/officeDocument/2006/relationships/vmlDrawing" Target="../drawings/vmlDrawing21.vml"/><Relationship Id="rId4"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8"/>
          <p:cNvGraphicFramePr>
            <a:graphicFrameLocks noChangeAspect="1"/>
          </p:cNvGraphicFramePr>
          <p:nvPr>
            <p:ph/>
          </p:nvPr>
        </p:nvGraphicFramePr>
        <p:xfrm>
          <a:off x="533400" y="1446213"/>
          <a:ext cx="7924800" cy="4311650"/>
        </p:xfrm>
        <a:graphic>
          <a:graphicData uri="http://schemas.openxmlformats.org/presentationml/2006/ole">
            <p:oleObj spid="_x0000_s1026" name="Drawing" r:id="rId3" imgW="9039240" imgH="5048280" progId="AutoCAD.Drawing.15">
              <p:embed/>
            </p:oleObj>
          </a:graphicData>
        </a:graphic>
      </p:graphicFrame>
      <p:sp>
        <p:nvSpPr>
          <p:cNvPr id="1027" name="WordArt 10"/>
          <p:cNvSpPr>
            <a:spLocks noChangeArrowheads="1" noChangeShapeType="1" noTextEdit="1"/>
          </p:cNvSpPr>
          <p:nvPr/>
        </p:nvSpPr>
        <p:spPr bwMode="auto">
          <a:xfrm>
            <a:off x="3505200" y="457200"/>
            <a:ext cx="15716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خانه علوی</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a:xfrm>
            <a:off x="762000" y="0"/>
            <a:ext cx="7696200" cy="1143000"/>
          </a:xfrm>
        </p:spPr>
        <p:txBody>
          <a:bodyPr/>
          <a:lstStyle/>
          <a:p>
            <a:pPr algn="ctr" eaLnBrk="1" hangingPunct="1"/>
            <a:r>
              <a:rPr lang="fa-IR" smtClean="0"/>
              <a:t>معرفی فضاها</a:t>
            </a:r>
            <a:endParaRPr lang="en-US" smtClean="0"/>
          </a:p>
        </p:txBody>
      </p:sp>
      <p:graphicFrame>
        <p:nvGraphicFramePr>
          <p:cNvPr id="5122" name="Object 5"/>
          <p:cNvGraphicFramePr>
            <a:graphicFrameLocks noChangeAspect="1"/>
          </p:cNvGraphicFramePr>
          <p:nvPr>
            <p:ph idx="1"/>
          </p:nvPr>
        </p:nvGraphicFramePr>
        <p:xfrm>
          <a:off x="766763" y="1600200"/>
          <a:ext cx="7553325" cy="4419600"/>
        </p:xfrm>
        <a:graphic>
          <a:graphicData uri="http://schemas.openxmlformats.org/presentationml/2006/ole">
            <p:oleObj spid="_x0000_s5122" name="Drawing" r:id="rId3" imgW="8962920" imgH="4933800" progId="AutoCAD.Drawing.15">
              <p:embed/>
            </p:oleObj>
          </a:graphicData>
        </a:graphic>
      </p:graphicFrame>
      <p:sp>
        <p:nvSpPr>
          <p:cNvPr id="5124" name="WordArt 7"/>
          <p:cNvSpPr>
            <a:spLocks noChangeArrowheads="1" noChangeShapeType="1" noTextEdit="1"/>
          </p:cNvSpPr>
          <p:nvPr/>
        </p:nvSpPr>
        <p:spPr bwMode="auto">
          <a:xfrm>
            <a:off x="3657600" y="5638800"/>
            <a:ext cx="16954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نمای شمالی</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ChangeAspect="1"/>
          </p:cNvGraphicFramePr>
          <p:nvPr>
            <p:ph/>
          </p:nvPr>
        </p:nvGraphicFramePr>
        <p:xfrm>
          <a:off x="609600" y="1371600"/>
          <a:ext cx="7875588" cy="4384675"/>
        </p:xfrm>
        <a:graphic>
          <a:graphicData uri="http://schemas.openxmlformats.org/presentationml/2006/ole">
            <p:oleObj spid="_x0000_s6146" name="Drawing" r:id="rId3" imgW="8962920" imgH="4933800" progId="AutoCAD.Drawing.15">
              <p:embed/>
            </p:oleObj>
          </a:graphicData>
        </a:graphic>
      </p:graphicFrame>
      <p:sp>
        <p:nvSpPr>
          <p:cNvPr id="6147" name="WordArt 6"/>
          <p:cNvSpPr>
            <a:spLocks noChangeArrowheads="1" noChangeShapeType="1" noTextEdit="1"/>
          </p:cNvSpPr>
          <p:nvPr/>
        </p:nvSpPr>
        <p:spPr bwMode="auto">
          <a:xfrm>
            <a:off x="3352800" y="457200"/>
            <a:ext cx="16954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برش طولی</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4"/>
          <p:cNvGraphicFramePr>
            <a:graphicFrameLocks noChangeAspect="1"/>
          </p:cNvGraphicFramePr>
          <p:nvPr>
            <p:ph/>
          </p:nvPr>
        </p:nvGraphicFramePr>
        <p:xfrm>
          <a:off x="685800" y="1371600"/>
          <a:ext cx="7618413" cy="4537075"/>
        </p:xfrm>
        <a:graphic>
          <a:graphicData uri="http://schemas.openxmlformats.org/presentationml/2006/ole">
            <p:oleObj spid="_x0000_s7170" name="Drawing" r:id="rId3" imgW="8962920" imgH="4933800" progId="AutoCAD.Drawing.15">
              <p:embed/>
            </p:oleObj>
          </a:graphicData>
        </a:graphic>
      </p:graphicFrame>
      <p:sp>
        <p:nvSpPr>
          <p:cNvPr id="7171" name="WordArt 6"/>
          <p:cNvSpPr>
            <a:spLocks noChangeArrowheads="1" noChangeShapeType="1" noTextEdit="1"/>
          </p:cNvSpPr>
          <p:nvPr/>
        </p:nvSpPr>
        <p:spPr bwMode="auto">
          <a:xfrm>
            <a:off x="3581400" y="457200"/>
            <a:ext cx="16954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برش عرضی</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srcRect/>
          <a:stretch>
            <a:fillRect/>
          </a:stretch>
        </p:blipFill>
        <p:spPr bwMode="auto">
          <a:xfrm>
            <a:off x="1600200" y="1600200"/>
            <a:ext cx="5988050" cy="3352800"/>
          </a:xfrm>
          <a:prstGeom prst="rect">
            <a:avLst/>
          </a:prstGeom>
          <a:noFill/>
          <a:ln w="9525">
            <a:noFill/>
            <a:miter lim="800000"/>
            <a:headEnd/>
            <a:tailEnd/>
          </a:ln>
        </p:spPr>
      </p:pic>
      <p:sp>
        <p:nvSpPr>
          <p:cNvPr id="51203" name="WordArt 7"/>
          <p:cNvSpPr>
            <a:spLocks noChangeArrowheads="1" noChangeShapeType="1" noTextEdit="1"/>
          </p:cNvSpPr>
          <p:nvPr/>
        </p:nvSpPr>
        <p:spPr bwMode="auto">
          <a:xfrm>
            <a:off x="3048000" y="457200"/>
            <a:ext cx="25622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معرفی با تصاویر</a:t>
            </a:r>
          </a:p>
        </p:txBody>
      </p:sp>
      <p:sp>
        <p:nvSpPr>
          <p:cNvPr id="51204" name="Text Box 8"/>
          <p:cNvSpPr txBox="1">
            <a:spLocks noChangeArrowheads="1"/>
          </p:cNvSpPr>
          <p:nvPr/>
        </p:nvSpPr>
        <p:spPr bwMode="auto">
          <a:xfrm>
            <a:off x="1676400" y="5257800"/>
            <a:ext cx="5715000" cy="457200"/>
          </a:xfrm>
          <a:prstGeom prst="rect">
            <a:avLst/>
          </a:prstGeom>
          <a:noFill/>
          <a:ln w="9525">
            <a:noFill/>
            <a:miter lim="800000"/>
            <a:headEnd/>
            <a:tailEnd/>
          </a:ln>
        </p:spPr>
        <p:txBody>
          <a:bodyPr>
            <a:spAutoFit/>
          </a:bodyPr>
          <a:lstStyle/>
          <a:p>
            <a:pPr>
              <a:spcBef>
                <a:spcPct val="50000"/>
              </a:spcBef>
            </a:pPr>
            <a:r>
              <a:rPr lang="fa-IR" sz="2400"/>
              <a:t>ابتدای کوچه صرافلار،ایستگاه گرو،نحوه دسترسی به بنا</a:t>
            </a:r>
            <a:endParaRPr lang="en-US" sz="2400"/>
          </a:p>
        </p:txBody>
      </p:sp>
      <p:sp>
        <p:nvSpPr>
          <p:cNvPr id="78857" name="AutoShape 9"/>
          <p:cNvSpPr>
            <a:spLocks noChangeArrowheads="1"/>
          </p:cNvSpPr>
          <p:nvPr/>
        </p:nvSpPr>
        <p:spPr bwMode="auto">
          <a:xfrm>
            <a:off x="7315200" y="52578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srcRect/>
          <a:stretch>
            <a:fillRect/>
          </a:stretch>
        </p:blipFill>
        <p:spPr bwMode="auto">
          <a:xfrm>
            <a:off x="1447800" y="1600200"/>
            <a:ext cx="6191250" cy="4187825"/>
          </a:xfrm>
          <a:prstGeom prst="rect">
            <a:avLst/>
          </a:prstGeom>
          <a:noFill/>
          <a:ln w="9525">
            <a:noFill/>
            <a:miter lim="800000"/>
            <a:headEnd/>
            <a:tailEnd/>
          </a:ln>
        </p:spPr>
      </p:pic>
      <p:sp>
        <p:nvSpPr>
          <p:cNvPr id="52227" name="WordArt 5"/>
          <p:cNvSpPr>
            <a:spLocks noChangeArrowheads="1" noChangeShapeType="1" noTextEdit="1"/>
          </p:cNvSpPr>
          <p:nvPr/>
        </p:nvSpPr>
        <p:spPr bwMode="auto">
          <a:xfrm>
            <a:off x="2971800" y="457200"/>
            <a:ext cx="31337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ابتدای کوچه نوروزی</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Untitled-6"/>
          <p:cNvPicPr>
            <a:picLocks noGrp="1" noChangeAspect="1" noChangeArrowheads="1"/>
          </p:cNvPicPr>
          <p:nvPr>
            <p:ph sz="half" idx="1"/>
          </p:nvPr>
        </p:nvPicPr>
        <p:blipFill>
          <a:blip r:embed="rId3"/>
          <a:srcRect/>
          <a:stretch>
            <a:fillRect/>
          </a:stretch>
        </p:blipFill>
        <p:spPr>
          <a:xfrm>
            <a:off x="762000" y="1600200"/>
            <a:ext cx="3886200" cy="3963988"/>
          </a:xfrm>
          <a:effectLst>
            <a:outerShdw dist="35921" dir="2700000" algn="ctr" rotWithShape="0">
              <a:srgbClr val="808080"/>
            </a:outerShdw>
          </a:effectLst>
        </p:spPr>
      </p:pic>
      <p:sp>
        <p:nvSpPr>
          <p:cNvPr id="8196" name="WordArt 7"/>
          <p:cNvSpPr>
            <a:spLocks noChangeArrowheads="1" noChangeShapeType="1" noTextEdit="1"/>
          </p:cNvSpPr>
          <p:nvPr/>
        </p:nvSpPr>
        <p:spPr bwMode="auto">
          <a:xfrm>
            <a:off x="3733800" y="381000"/>
            <a:ext cx="15144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ورودی بنا</a:t>
            </a:r>
          </a:p>
        </p:txBody>
      </p:sp>
      <p:graphicFrame>
        <p:nvGraphicFramePr>
          <p:cNvPr id="8194" name="Object 8"/>
          <p:cNvGraphicFramePr>
            <a:graphicFrameLocks noChangeAspect="1"/>
          </p:cNvGraphicFramePr>
          <p:nvPr>
            <p:ph sz="half" idx="2"/>
          </p:nvPr>
        </p:nvGraphicFramePr>
        <p:xfrm>
          <a:off x="5030788" y="1600200"/>
          <a:ext cx="3198812" cy="4191000"/>
        </p:xfrm>
        <a:graphic>
          <a:graphicData uri="http://schemas.openxmlformats.org/presentationml/2006/ole">
            <p:oleObj spid="_x0000_s8194" name="Drawing" r:id="rId4" imgW="8810640" imgH="4981680" progId="AutoCAD.Drawing.16">
              <p:embed/>
            </p:oleObj>
          </a:graphicData>
        </a:graphic>
      </p:graphicFrame>
      <p:sp>
        <p:nvSpPr>
          <p:cNvPr id="8197" name="AutoShape 11"/>
          <p:cNvSpPr>
            <a:spLocks noChangeArrowheads="1"/>
          </p:cNvSpPr>
          <p:nvPr/>
        </p:nvSpPr>
        <p:spPr bwMode="auto">
          <a:xfrm>
            <a:off x="6019800" y="4953000"/>
            <a:ext cx="304800" cy="976313"/>
          </a:xfrm>
          <a:prstGeom prst="upArrow">
            <a:avLst>
              <a:gd name="adj1" fmla="val 50000"/>
              <a:gd name="adj2" fmla="val 80078"/>
            </a:avLst>
          </a:prstGeom>
          <a:solidFill>
            <a:schemeClr val="accent1"/>
          </a:solidFill>
          <a:ln w="9525">
            <a:solidFill>
              <a:schemeClr val="tx1"/>
            </a:solidFill>
            <a:miter lim="800000"/>
            <a:headEnd/>
            <a:tailEnd/>
          </a:ln>
        </p:spPr>
        <p:txBody>
          <a:bodyPr vert="eaVert" wrap="none" anchor="ctr"/>
          <a:lstStyle/>
          <a:p>
            <a:endParaRPr lang="fa-I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Untitled-7"/>
          <p:cNvPicPr>
            <a:picLocks noChangeAspect="1" noChangeArrowheads="1"/>
          </p:cNvPicPr>
          <p:nvPr/>
        </p:nvPicPr>
        <p:blipFill>
          <a:blip r:embed="rId3"/>
          <a:srcRect l="2461" b="1640"/>
          <a:stretch>
            <a:fillRect/>
          </a:stretch>
        </p:blipFill>
        <p:spPr bwMode="auto">
          <a:xfrm>
            <a:off x="762000" y="1600200"/>
            <a:ext cx="3041650" cy="3886200"/>
          </a:xfrm>
          <a:prstGeom prst="rect">
            <a:avLst/>
          </a:prstGeom>
          <a:noFill/>
          <a:ln w="9525">
            <a:noFill/>
            <a:miter lim="800000"/>
            <a:headEnd/>
            <a:tailEnd/>
          </a:ln>
          <a:effectLst>
            <a:outerShdw dist="35921" dir="2700000" algn="ctr" rotWithShape="0">
              <a:srgbClr val="808080"/>
            </a:outerShdw>
          </a:effectLst>
        </p:spPr>
      </p:pic>
      <p:sp>
        <p:nvSpPr>
          <p:cNvPr id="9220" name="WordArt 6"/>
          <p:cNvSpPr>
            <a:spLocks noChangeArrowheads="1" noChangeShapeType="1" noTextEdit="1"/>
          </p:cNvSpPr>
          <p:nvPr/>
        </p:nvSpPr>
        <p:spPr bwMode="auto">
          <a:xfrm>
            <a:off x="2590800" y="457200"/>
            <a:ext cx="33432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ورودی از سمت جنوب</a:t>
            </a:r>
          </a:p>
        </p:txBody>
      </p:sp>
      <p:graphicFrame>
        <p:nvGraphicFramePr>
          <p:cNvPr id="9218" name="Object 7"/>
          <p:cNvGraphicFramePr>
            <a:graphicFrameLocks noChangeAspect="1"/>
          </p:cNvGraphicFramePr>
          <p:nvPr>
            <p:ph/>
          </p:nvPr>
        </p:nvGraphicFramePr>
        <p:xfrm>
          <a:off x="4648200" y="1447800"/>
          <a:ext cx="3581400" cy="4714875"/>
        </p:xfrm>
        <a:graphic>
          <a:graphicData uri="http://schemas.openxmlformats.org/presentationml/2006/ole">
            <p:oleObj spid="_x0000_s9218" name="Drawing" r:id="rId4" imgW="8810640" imgH="4981680" progId="AutoCAD.Drawing.16">
              <p:embed/>
            </p:oleObj>
          </a:graphicData>
        </a:graphic>
      </p:graphicFrame>
      <p:sp>
        <p:nvSpPr>
          <p:cNvPr id="9221" name="AutoShape 10"/>
          <p:cNvSpPr>
            <a:spLocks noChangeArrowheads="1"/>
          </p:cNvSpPr>
          <p:nvPr/>
        </p:nvSpPr>
        <p:spPr bwMode="auto">
          <a:xfrm>
            <a:off x="5791200" y="3962400"/>
            <a:ext cx="976313" cy="152400"/>
          </a:xfrm>
          <a:prstGeom prst="rightArrow">
            <a:avLst>
              <a:gd name="adj1" fmla="val 50000"/>
              <a:gd name="adj2" fmla="val 160156"/>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descr="Untitled-9"/>
          <p:cNvPicPr>
            <a:picLocks noChangeAspect="1" noChangeArrowheads="1"/>
          </p:cNvPicPr>
          <p:nvPr/>
        </p:nvPicPr>
        <p:blipFill>
          <a:blip r:embed="rId3"/>
          <a:srcRect l="1624" t="5673" r="1624" b="5673"/>
          <a:stretch>
            <a:fillRect/>
          </a:stretch>
        </p:blipFill>
        <p:spPr bwMode="auto">
          <a:xfrm>
            <a:off x="685800" y="1600200"/>
            <a:ext cx="3429000" cy="4267200"/>
          </a:xfrm>
          <a:prstGeom prst="rect">
            <a:avLst/>
          </a:prstGeom>
          <a:noFill/>
          <a:ln w="9525">
            <a:noFill/>
            <a:miter lim="800000"/>
            <a:headEnd/>
            <a:tailEnd/>
          </a:ln>
        </p:spPr>
      </p:pic>
      <p:sp>
        <p:nvSpPr>
          <p:cNvPr id="10244" name="WordArt 5"/>
          <p:cNvSpPr>
            <a:spLocks noChangeArrowheads="1" noChangeShapeType="1" noTextEdit="1"/>
          </p:cNvSpPr>
          <p:nvPr/>
        </p:nvSpPr>
        <p:spPr bwMode="auto">
          <a:xfrm>
            <a:off x="3733800" y="533400"/>
            <a:ext cx="16954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نمای شمالی</a:t>
            </a:r>
          </a:p>
        </p:txBody>
      </p:sp>
      <p:graphicFrame>
        <p:nvGraphicFramePr>
          <p:cNvPr id="10242" name="Object 6"/>
          <p:cNvGraphicFramePr>
            <a:graphicFrameLocks noChangeAspect="1"/>
          </p:cNvGraphicFramePr>
          <p:nvPr>
            <p:ph/>
          </p:nvPr>
        </p:nvGraphicFramePr>
        <p:xfrm>
          <a:off x="4495800" y="1828800"/>
          <a:ext cx="3429000" cy="4333875"/>
        </p:xfrm>
        <a:graphic>
          <a:graphicData uri="http://schemas.openxmlformats.org/presentationml/2006/ole">
            <p:oleObj spid="_x0000_s10242" name="Drawing" r:id="rId4" imgW="8810640" imgH="4981680" progId="AutoCAD.Drawing.16">
              <p:embed/>
            </p:oleObj>
          </a:graphicData>
        </a:graphic>
      </p:graphicFrame>
      <p:sp>
        <p:nvSpPr>
          <p:cNvPr id="10245" name="AutoShape 8"/>
          <p:cNvSpPr>
            <a:spLocks noChangeArrowheads="1"/>
          </p:cNvSpPr>
          <p:nvPr/>
        </p:nvSpPr>
        <p:spPr bwMode="auto">
          <a:xfrm>
            <a:off x="5181600" y="2743200"/>
            <a:ext cx="1171575" cy="457200"/>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fa-I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ChangeAspect="1" noChangeArrowheads="1"/>
          </p:cNvPicPr>
          <p:nvPr/>
        </p:nvPicPr>
        <p:blipFill>
          <a:blip r:embed="rId3"/>
          <a:srcRect/>
          <a:stretch>
            <a:fillRect/>
          </a:stretch>
        </p:blipFill>
        <p:spPr bwMode="auto">
          <a:xfrm>
            <a:off x="1143000" y="1447800"/>
            <a:ext cx="3019425" cy="4191000"/>
          </a:xfrm>
          <a:prstGeom prst="rect">
            <a:avLst/>
          </a:prstGeom>
          <a:noFill/>
          <a:ln w="9525">
            <a:noFill/>
            <a:miter lim="800000"/>
            <a:headEnd/>
            <a:tailEnd/>
          </a:ln>
        </p:spPr>
      </p:pic>
      <p:graphicFrame>
        <p:nvGraphicFramePr>
          <p:cNvPr id="11266" name="Object 5"/>
          <p:cNvGraphicFramePr>
            <a:graphicFrameLocks noChangeAspect="1"/>
          </p:cNvGraphicFramePr>
          <p:nvPr>
            <p:ph/>
          </p:nvPr>
        </p:nvGraphicFramePr>
        <p:xfrm>
          <a:off x="4440238" y="1311275"/>
          <a:ext cx="3476625" cy="4665663"/>
        </p:xfrm>
        <a:graphic>
          <a:graphicData uri="http://schemas.openxmlformats.org/presentationml/2006/ole">
            <p:oleObj spid="_x0000_s11266" name="Drawing" r:id="rId4" imgW="8810640" imgH="4981680" progId="AutoCAD.Drawing.16">
              <p:embed/>
            </p:oleObj>
          </a:graphicData>
        </a:graphic>
      </p:graphicFrame>
      <p:sp>
        <p:nvSpPr>
          <p:cNvPr id="11268" name="AutoShape 7"/>
          <p:cNvSpPr>
            <a:spLocks noChangeArrowheads="1"/>
          </p:cNvSpPr>
          <p:nvPr/>
        </p:nvSpPr>
        <p:spPr bwMode="auto">
          <a:xfrm>
            <a:off x="4953000" y="2743200"/>
            <a:ext cx="228600" cy="976313"/>
          </a:xfrm>
          <a:prstGeom prst="upArrow">
            <a:avLst>
              <a:gd name="adj1" fmla="val 50000"/>
              <a:gd name="adj2" fmla="val 106771"/>
            </a:avLst>
          </a:prstGeom>
          <a:solidFill>
            <a:schemeClr val="accent1"/>
          </a:solidFill>
          <a:ln w="9525">
            <a:solidFill>
              <a:schemeClr val="tx1"/>
            </a:solidFill>
            <a:miter lim="800000"/>
            <a:headEnd/>
            <a:tailEnd/>
          </a:ln>
        </p:spPr>
        <p:txBody>
          <a:bodyPr vert="eaVert" wrap="none" anchor="ctr"/>
          <a:lstStyle/>
          <a:p>
            <a:endParaRPr lang="fa-IR"/>
          </a:p>
        </p:txBody>
      </p:sp>
      <p:sp>
        <p:nvSpPr>
          <p:cNvPr id="11269" name="WordArt 8"/>
          <p:cNvSpPr>
            <a:spLocks noChangeArrowheads="1" noChangeShapeType="1" noTextEdit="1"/>
          </p:cNvSpPr>
          <p:nvPr/>
        </p:nvSpPr>
        <p:spPr bwMode="auto">
          <a:xfrm>
            <a:off x="2667000" y="457200"/>
            <a:ext cx="32480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ورودی از سمت غرب</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p:cNvPicPr>
            <a:picLocks noChangeAspect="1" noChangeArrowheads="1"/>
          </p:cNvPicPr>
          <p:nvPr/>
        </p:nvPicPr>
        <p:blipFill>
          <a:blip r:embed="rId3"/>
          <a:srcRect/>
          <a:stretch>
            <a:fillRect/>
          </a:stretch>
        </p:blipFill>
        <p:spPr bwMode="auto">
          <a:xfrm>
            <a:off x="1066800" y="1600200"/>
            <a:ext cx="3352800" cy="4191000"/>
          </a:xfrm>
          <a:prstGeom prst="rect">
            <a:avLst/>
          </a:prstGeom>
          <a:noFill/>
          <a:ln w="9525">
            <a:noFill/>
            <a:miter lim="800000"/>
            <a:headEnd/>
            <a:tailEnd/>
          </a:ln>
        </p:spPr>
      </p:pic>
      <p:sp>
        <p:nvSpPr>
          <p:cNvPr id="12292" name="WordArt 5"/>
          <p:cNvSpPr>
            <a:spLocks noChangeArrowheads="1" noChangeShapeType="1" noTextEdit="1"/>
          </p:cNvSpPr>
          <p:nvPr/>
        </p:nvSpPr>
        <p:spPr bwMode="auto">
          <a:xfrm>
            <a:off x="3505200" y="381000"/>
            <a:ext cx="19907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اتاق شاه نشین</a:t>
            </a:r>
          </a:p>
        </p:txBody>
      </p:sp>
      <p:graphicFrame>
        <p:nvGraphicFramePr>
          <p:cNvPr id="12290" name="Object 6"/>
          <p:cNvGraphicFramePr>
            <a:graphicFrameLocks noChangeAspect="1"/>
          </p:cNvGraphicFramePr>
          <p:nvPr>
            <p:ph/>
          </p:nvPr>
        </p:nvGraphicFramePr>
        <p:xfrm>
          <a:off x="4876800" y="1447800"/>
          <a:ext cx="3657600" cy="4714875"/>
        </p:xfrm>
        <a:graphic>
          <a:graphicData uri="http://schemas.openxmlformats.org/presentationml/2006/ole">
            <p:oleObj spid="_x0000_s12290" name="Drawing" r:id="rId4" imgW="8810640" imgH="4981680" progId="AutoCAD.Drawing.16">
              <p:embed/>
            </p:oleObj>
          </a:graphicData>
        </a:graphic>
      </p:graphicFrame>
      <p:sp>
        <p:nvSpPr>
          <p:cNvPr id="12293" name="AutoShape 8"/>
          <p:cNvSpPr>
            <a:spLocks noChangeArrowheads="1"/>
          </p:cNvSpPr>
          <p:nvPr/>
        </p:nvSpPr>
        <p:spPr bwMode="auto">
          <a:xfrm>
            <a:off x="5791200" y="1600200"/>
            <a:ext cx="838200" cy="609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sz="half" idx="1"/>
          </p:nvPr>
        </p:nvSpPr>
        <p:spPr>
          <a:xfrm>
            <a:off x="457200" y="1600200"/>
            <a:ext cx="8305800" cy="4267200"/>
          </a:xfrm>
        </p:spPr>
        <p:txBody>
          <a:bodyPr/>
          <a:lstStyle/>
          <a:p>
            <a:pPr algn="ctr" eaLnBrk="1" hangingPunct="1">
              <a:buFont typeface="Wingdings" pitchFamily="2" charset="2"/>
              <a:buNone/>
            </a:pPr>
            <a:r>
              <a:rPr lang="fa-IR" smtClean="0"/>
              <a:t>اين خانه توسط خانواده صرافلار که از توانگران تبريزبوده اند درمحل به همان نام ساخته شده است . بعد از اين</a:t>
            </a:r>
          </a:p>
          <a:p>
            <a:pPr algn="ctr" eaLnBrk="1" hangingPunct="1">
              <a:buFont typeface="Wingdings" pitchFamily="2" charset="2"/>
              <a:buNone/>
            </a:pPr>
            <a:r>
              <a:rPr lang="fa-IR" smtClean="0"/>
              <a:t>خانواده،خانواده نجاتی و خانواده اکرامی دراين بنا سکونت داشته اند .آخرين خانواده ساکن دراين بنا خانواده       علوی بوده اند که درحال حاضر بنا به همين نام خوانده          ميشود . بعداز اين چهارخانواده استانداری آذربايجان شرقی اقدامبه خريداری بنانموده است.</a:t>
            </a:r>
          </a:p>
          <a:p>
            <a:pPr eaLnBrk="1" hangingPunct="1">
              <a:buFont typeface="Wingdings" pitchFamily="2" charset="2"/>
              <a:buNone/>
            </a:pPr>
            <a:endParaRPr lang="fa-IR" b="1" smtClean="0"/>
          </a:p>
          <a:p>
            <a:pPr eaLnBrk="1" hangingPunct="1">
              <a:buFont typeface="Wingdings" pitchFamily="2" charset="2"/>
              <a:buNone/>
            </a:pPr>
            <a:endParaRPr lang="fa-IR" sz="2000" b="1" i="1" u="sng" smtClean="0"/>
          </a:p>
        </p:txBody>
      </p:sp>
      <p:sp>
        <p:nvSpPr>
          <p:cNvPr id="46083" name="WordArt 12"/>
          <p:cNvSpPr>
            <a:spLocks noChangeArrowheads="1" noChangeShapeType="1" noTextEdit="1"/>
          </p:cNvSpPr>
          <p:nvPr/>
        </p:nvSpPr>
        <p:spPr bwMode="auto">
          <a:xfrm>
            <a:off x="3581400" y="381000"/>
            <a:ext cx="15049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مالکیت بنا</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WordArt 4"/>
          <p:cNvSpPr>
            <a:spLocks noChangeArrowheads="1" noChangeShapeType="1" noTextEdit="1"/>
          </p:cNvSpPr>
          <p:nvPr/>
        </p:nvSpPr>
        <p:spPr bwMode="auto">
          <a:xfrm>
            <a:off x="1676400" y="381000"/>
            <a:ext cx="54959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اتاق مستطیل شکل کنار اتاق شاه نشین</a:t>
            </a:r>
          </a:p>
        </p:txBody>
      </p:sp>
      <p:pic>
        <p:nvPicPr>
          <p:cNvPr id="13316" name="Picture 5"/>
          <p:cNvPicPr>
            <a:picLocks noChangeAspect="1" noChangeArrowheads="1"/>
          </p:cNvPicPr>
          <p:nvPr/>
        </p:nvPicPr>
        <p:blipFill>
          <a:blip r:embed="rId3"/>
          <a:srcRect/>
          <a:stretch>
            <a:fillRect/>
          </a:stretch>
        </p:blipFill>
        <p:spPr bwMode="auto">
          <a:xfrm>
            <a:off x="1066800" y="1524000"/>
            <a:ext cx="3171825" cy="4287838"/>
          </a:xfrm>
          <a:prstGeom prst="rect">
            <a:avLst/>
          </a:prstGeom>
          <a:noFill/>
          <a:ln w="9525">
            <a:noFill/>
            <a:miter lim="800000"/>
            <a:headEnd/>
            <a:tailEnd/>
          </a:ln>
        </p:spPr>
      </p:pic>
      <p:graphicFrame>
        <p:nvGraphicFramePr>
          <p:cNvPr id="13314" name="Object 6"/>
          <p:cNvGraphicFramePr>
            <a:graphicFrameLocks noChangeAspect="1"/>
          </p:cNvGraphicFramePr>
          <p:nvPr>
            <p:ph/>
          </p:nvPr>
        </p:nvGraphicFramePr>
        <p:xfrm>
          <a:off x="4876800" y="1524000"/>
          <a:ext cx="3429000" cy="4714875"/>
        </p:xfrm>
        <a:graphic>
          <a:graphicData uri="http://schemas.openxmlformats.org/presentationml/2006/ole">
            <p:oleObj spid="_x0000_s13314" name="Drawing" r:id="rId4" imgW="8810640" imgH="4981680" progId="AutoCAD.Drawing.16">
              <p:embed/>
            </p:oleObj>
          </a:graphicData>
        </a:graphic>
      </p:graphicFrame>
      <p:sp>
        <p:nvSpPr>
          <p:cNvPr id="13317" name="AutoShape 9"/>
          <p:cNvSpPr>
            <a:spLocks noChangeArrowheads="1"/>
          </p:cNvSpPr>
          <p:nvPr/>
        </p:nvSpPr>
        <p:spPr bwMode="auto">
          <a:xfrm>
            <a:off x="6858000" y="1828800"/>
            <a:ext cx="457200" cy="6096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WordArt 7"/>
          <p:cNvSpPr>
            <a:spLocks noChangeArrowheads="1" noChangeShapeType="1" noTextEdit="1"/>
          </p:cNvSpPr>
          <p:nvPr/>
        </p:nvSpPr>
        <p:spPr bwMode="auto">
          <a:xfrm>
            <a:off x="3429000" y="457200"/>
            <a:ext cx="21907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اتاق کنار طنبی</a:t>
            </a:r>
          </a:p>
        </p:txBody>
      </p:sp>
      <p:pic>
        <p:nvPicPr>
          <p:cNvPr id="14340" name="Picture 8"/>
          <p:cNvPicPr>
            <a:picLocks noChangeAspect="1" noChangeArrowheads="1"/>
          </p:cNvPicPr>
          <p:nvPr/>
        </p:nvPicPr>
        <p:blipFill>
          <a:blip r:embed="rId3"/>
          <a:srcRect/>
          <a:stretch>
            <a:fillRect/>
          </a:stretch>
        </p:blipFill>
        <p:spPr bwMode="auto">
          <a:xfrm>
            <a:off x="1066800" y="1447800"/>
            <a:ext cx="3146425" cy="2362200"/>
          </a:xfrm>
          <a:prstGeom prst="rect">
            <a:avLst/>
          </a:prstGeom>
          <a:noFill/>
          <a:ln w="9525">
            <a:noFill/>
            <a:miter lim="800000"/>
            <a:headEnd/>
            <a:tailEnd/>
          </a:ln>
        </p:spPr>
      </p:pic>
      <p:pic>
        <p:nvPicPr>
          <p:cNvPr id="14341" name="Picture 9"/>
          <p:cNvPicPr>
            <a:picLocks noChangeAspect="1" noChangeArrowheads="1"/>
          </p:cNvPicPr>
          <p:nvPr/>
        </p:nvPicPr>
        <p:blipFill>
          <a:blip r:embed="rId4"/>
          <a:srcRect/>
          <a:stretch>
            <a:fillRect/>
          </a:stretch>
        </p:blipFill>
        <p:spPr bwMode="auto">
          <a:xfrm>
            <a:off x="1066800" y="3962400"/>
            <a:ext cx="3124200" cy="2133600"/>
          </a:xfrm>
          <a:prstGeom prst="rect">
            <a:avLst/>
          </a:prstGeom>
          <a:noFill/>
          <a:ln w="9525">
            <a:noFill/>
            <a:miter lim="800000"/>
            <a:headEnd/>
            <a:tailEnd/>
          </a:ln>
        </p:spPr>
      </p:pic>
      <p:graphicFrame>
        <p:nvGraphicFramePr>
          <p:cNvPr id="14338" name="Object 10"/>
          <p:cNvGraphicFramePr>
            <a:graphicFrameLocks noChangeAspect="1"/>
          </p:cNvGraphicFramePr>
          <p:nvPr>
            <p:ph/>
          </p:nvPr>
        </p:nvGraphicFramePr>
        <p:xfrm>
          <a:off x="4648200" y="1524000"/>
          <a:ext cx="3657600" cy="4714875"/>
        </p:xfrm>
        <a:graphic>
          <a:graphicData uri="http://schemas.openxmlformats.org/presentationml/2006/ole">
            <p:oleObj spid="_x0000_s14338" name="Drawing" r:id="rId5" imgW="8810640" imgH="4981680" progId="AutoCAD.Drawing.16">
              <p:embed/>
            </p:oleObj>
          </a:graphicData>
        </a:graphic>
      </p:graphicFrame>
      <p:sp>
        <p:nvSpPr>
          <p:cNvPr id="14342" name="AutoShape 12"/>
          <p:cNvSpPr>
            <a:spLocks noChangeArrowheads="1"/>
          </p:cNvSpPr>
          <p:nvPr/>
        </p:nvSpPr>
        <p:spPr bwMode="auto">
          <a:xfrm>
            <a:off x="4953000" y="1676400"/>
            <a:ext cx="304800" cy="9144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fa-IR"/>
          </a:p>
        </p:txBody>
      </p:sp>
      <p:sp>
        <p:nvSpPr>
          <p:cNvPr id="14343" name="AutoShape 13"/>
          <p:cNvSpPr>
            <a:spLocks noChangeArrowheads="1"/>
          </p:cNvSpPr>
          <p:nvPr/>
        </p:nvSpPr>
        <p:spPr bwMode="auto">
          <a:xfrm>
            <a:off x="7315200" y="2133600"/>
            <a:ext cx="304800" cy="9144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WordArt 7"/>
          <p:cNvSpPr>
            <a:spLocks noChangeArrowheads="1" noChangeShapeType="1" noTextEdit="1"/>
          </p:cNvSpPr>
          <p:nvPr/>
        </p:nvSpPr>
        <p:spPr bwMode="auto">
          <a:xfrm>
            <a:off x="1676400" y="457200"/>
            <a:ext cx="54959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حوض خانه و کاربندیهای زیبای سقف</a:t>
            </a:r>
          </a:p>
        </p:txBody>
      </p:sp>
      <p:pic>
        <p:nvPicPr>
          <p:cNvPr id="15364" name="Picture 8"/>
          <p:cNvPicPr>
            <a:picLocks noChangeAspect="1" noChangeArrowheads="1"/>
          </p:cNvPicPr>
          <p:nvPr/>
        </p:nvPicPr>
        <p:blipFill>
          <a:blip r:embed="rId3"/>
          <a:srcRect/>
          <a:stretch>
            <a:fillRect/>
          </a:stretch>
        </p:blipFill>
        <p:spPr bwMode="auto">
          <a:xfrm>
            <a:off x="685800" y="1447800"/>
            <a:ext cx="3657600" cy="2286000"/>
          </a:xfrm>
          <a:prstGeom prst="rect">
            <a:avLst/>
          </a:prstGeom>
          <a:noFill/>
          <a:ln w="9525">
            <a:noFill/>
            <a:miter lim="800000"/>
            <a:headEnd/>
            <a:tailEnd/>
          </a:ln>
        </p:spPr>
      </p:pic>
      <p:pic>
        <p:nvPicPr>
          <p:cNvPr id="15365" name="Picture 9"/>
          <p:cNvPicPr>
            <a:picLocks noChangeAspect="1" noChangeArrowheads="1"/>
          </p:cNvPicPr>
          <p:nvPr/>
        </p:nvPicPr>
        <p:blipFill>
          <a:blip r:embed="rId4"/>
          <a:srcRect/>
          <a:stretch>
            <a:fillRect/>
          </a:stretch>
        </p:blipFill>
        <p:spPr bwMode="auto">
          <a:xfrm>
            <a:off x="685800" y="3810000"/>
            <a:ext cx="3657600" cy="2209800"/>
          </a:xfrm>
          <a:prstGeom prst="rect">
            <a:avLst/>
          </a:prstGeom>
          <a:noFill/>
          <a:ln w="9525">
            <a:noFill/>
            <a:miter lim="800000"/>
            <a:headEnd/>
            <a:tailEnd/>
          </a:ln>
        </p:spPr>
      </p:pic>
      <p:graphicFrame>
        <p:nvGraphicFramePr>
          <p:cNvPr id="15362" name="Object 10"/>
          <p:cNvGraphicFramePr>
            <a:graphicFrameLocks noChangeAspect="1"/>
          </p:cNvGraphicFramePr>
          <p:nvPr>
            <p:ph/>
          </p:nvPr>
        </p:nvGraphicFramePr>
        <p:xfrm>
          <a:off x="4519613" y="1460500"/>
          <a:ext cx="3475037" cy="4543425"/>
        </p:xfrm>
        <a:graphic>
          <a:graphicData uri="http://schemas.openxmlformats.org/presentationml/2006/ole">
            <p:oleObj spid="_x0000_s15362" name="Drawing" r:id="rId5" imgW="8962920" imgH="4933800" progId="AutoCAD.Drawing.15">
              <p:embed/>
            </p:oleObj>
          </a:graphicData>
        </a:graphic>
      </p:graphicFrame>
      <p:sp>
        <p:nvSpPr>
          <p:cNvPr id="15366" name="AutoShape 12"/>
          <p:cNvSpPr>
            <a:spLocks noChangeArrowheads="1"/>
          </p:cNvSpPr>
          <p:nvPr/>
        </p:nvSpPr>
        <p:spPr bwMode="auto">
          <a:xfrm>
            <a:off x="6096000" y="1828800"/>
            <a:ext cx="533400" cy="457200"/>
          </a:xfrm>
          <a:prstGeom prst="star4">
            <a:avLst>
              <a:gd name="adj" fmla="val 12500"/>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WordArt 4"/>
          <p:cNvSpPr>
            <a:spLocks noChangeArrowheads="1" noChangeShapeType="1" noTextEdit="1"/>
          </p:cNvSpPr>
          <p:nvPr/>
        </p:nvSpPr>
        <p:spPr bwMode="auto">
          <a:xfrm>
            <a:off x="2743200" y="381000"/>
            <a:ext cx="35433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نیم دایره و تزئینات گچی</a:t>
            </a:r>
          </a:p>
        </p:txBody>
      </p:sp>
      <p:pic>
        <p:nvPicPr>
          <p:cNvPr id="16388" name="Picture 5"/>
          <p:cNvPicPr>
            <a:picLocks noChangeAspect="1" noChangeArrowheads="1"/>
          </p:cNvPicPr>
          <p:nvPr/>
        </p:nvPicPr>
        <p:blipFill>
          <a:blip r:embed="rId3"/>
          <a:srcRect/>
          <a:stretch>
            <a:fillRect/>
          </a:stretch>
        </p:blipFill>
        <p:spPr bwMode="auto">
          <a:xfrm>
            <a:off x="914400" y="1447800"/>
            <a:ext cx="3527425" cy="4416425"/>
          </a:xfrm>
          <a:prstGeom prst="rect">
            <a:avLst/>
          </a:prstGeom>
          <a:noFill/>
          <a:ln w="9525">
            <a:noFill/>
            <a:miter lim="800000"/>
            <a:headEnd/>
            <a:tailEnd/>
          </a:ln>
        </p:spPr>
      </p:pic>
      <p:graphicFrame>
        <p:nvGraphicFramePr>
          <p:cNvPr id="16386" name="Object 6"/>
          <p:cNvGraphicFramePr>
            <a:graphicFrameLocks noChangeAspect="1"/>
          </p:cNvGraphicFramePr>
          <p:nvPr>
            <p:ph/>
          </p:nvPr>
        </p:nvGraphicFramePr>
        <p:xfrm>
          <a:off x="5257800" y="1447800"/>
          <a:ext cx="2971800" cy="4714875"/>
        </p:xfrm>
        <a:graphic>
          <a:graphicData uri="http://schemas.openxmlformats.org/presentationml/2006/ole">
            <p:oleObj spid="_x0000_s16386" name="Drawing" r:id="rId4" imgW="8810640" imgH="4981680" progId="AutoCAD.Drawing.16">
              <p:embed/>
            </p:oleObj>
          </a:graphicData>
        </a:graphic>
      </p:graphicFrame>
      <p:sp>
        <p:nvSpPr>
          <p:cNvPr id="16389" name="AutoShape 8"/>
          <p:cNvSpPr>
            <a:spLocks noChangeArrowheads="1"/>
          </p:cNvSpPr>
          <p:nvPr/>
        </p:nvSpPr>
        <p:spPr bwMode="auto">
          <a:xfrm>
            <a:off x="6934200" y="2667000"/>
            <a:ext cx="333375" cy="457200"/>
          </a:xfrm>
          <a:prstGeom prst="upArrow">
            <a:avLst>
              <a:gd name="adj1" fmla="val 50000"/>
              <a:gd name="adj2" fmla="val 34286"/>
            </a:avLst>
          </a:prstGeom>
          <a:solidFill>
            <a:schemeClr val="accent1"/>
          </a:solidFill>
          <a:ln w="9525">
            <a:solidFill>
              <a:schemeClr val="tx1"/>
            </a:solidFill>
            <a:miter lim="800000"/>
            <a:headEnd/>
            <a:tailEnd/>
          </a:ln>
        </p:spPr>
        <p:txBody>
          <a:bodyPr vert="eaVert" wrap="none" anchor="ctr"/>
          <a:lstStyle/>
          <a:p>
            <a:endParaRPr lang="fa-I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WordArt 4"/>
          <p:cNvSpPr>
            <a:spLocks noChangeArrowheads="1" noChangeShapeType="1" noTextEdit="1"/>
          </p:cNvSpPr>
          <p:nvPr/>
        </p:nvSpPr>
        <p:spPr bwMode="auto">
          <a:xfrm>
            <a:off x="2362200" y="457200"/>
            <a:ext cx="45720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حیاط،حوض،باغچه های کناری</a:t>
            </a:r>
          </a:p>
        </p:txBody>
      </p:sp>
      <p:pic>
        <p:nvPicPr>
          <p:cNvPr id="17412" name="Picture 5"/>
          <p:cNvPicPr>
            <a:picLocks noChangeAspect="1" noChangeArrowheads="1"/>
          </p:cNvPicPr>
          <p:nvPr/>
        </p:nvPicPr>
        <p:blipFill>
          <a:blip r:embed="rId3"/>
          <a:srcRect/>
          <a:stretch>
            <a:fillRect/>
          </a:stretch>
        </p:blipFill>
        <p:spPr bwMode="auto">
          <a:xfrm>
            <a:off x="609600" y="1447800"/>
            <a:ext cx="3857625" cy="4111625"/>
          </a:xfrm>
          <a:prstGeom prst="rect">
            <a:avLst/>
          </a:prstGeom>
          <a:noFill/>
          <a:ln w="9525">
            <a:noFill/>
            <a:miter lim="800000"/>
            <a:headEnd/>
            <a:tailEnd/>
          </a:ln>
        </p:spPr>
      </p:pic>
      <p:graphicFrame>
        <p:nvGraphicFramePr>
          <p:cNvPr id="17410" name="Object 6"/>
          <p:cNvGraphicFramePr>
            <a:graphicFrameLocks noChangeAspect="1"/>
          </p:cNvGraphicFramePr>
          <p:nvPr>
            <p:ph/>
          </p:nvPr>
        </p:nvGraphicFramePr>
        <p:xfrm>
          <a:off x="5029200" y="1371600"/>
          <a:ext cx="3275013" cy="4591050"/>
        </p:xfrm>
        <a:graphic>
          <a:graphicData uri="http://schemas.openxmlformats.org/presentationml/2006/ole">
            <p:oleObj spid="_x0000_s17410" name="Drawing" r:id="rId4" imgW="8962920" imgH="4933800" progId="AutoCAD.Drawing.15">
              <p:embed/>
            </p:oleObj>
          </a:graphicData>
        </a:graphic>
      </p:graphicFrame>
      <p:sp>
        <p:nvSpPr>
          <p:cNvPr id="17413" name="AutoShape 8"/>
          <p:cNvSpPr>
            <a:spLocks noChangeArrowheads="1"/>
          </p:cNvSpPr>
          <p:nvPr/>
        </p:nvSpPr>
        <p:spPr bwMode="auto">
          <a:xfrm>
            <a:off x="5638800" y="3124200"/>
            <a:ext cx="533400" cy="457200"/>
          </a:xfrm>
          <a:prstGeom prst="irregularSeal1">
            <a:avLst/>
          </a:prstGeom>
          <a:solidFill>
            <a:srgbClr val="00FF00"/>
          </a:solidFill>
          <a:ln w="9525">
            <a:solidFill>
              <a:schemeClr val="tx1"/>
            </a:solidFill>
            <a:miter lim="800000"/>
            <a:headEnd/>
            <a:tailEnd/>
          </a:ln>
        </p:spPr>
        <p:txBody>
          <a:bodyPr wrap="none" anchor="ctr"/>
          <a:lstStyle/>
          <a:p>
            <a:endParaRPr lang="fa-I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fa-IR" smtClean="0"/>
              <a:t>تزئينات</a:t>
            </a:r>
            <a:endParaRPr lang="en-US" smtClean="0"/>
          </a:p>
        </p:txBody>
      </p:sp>
      <p:sp>
        <p:nvSpPr>
          <p:cNvPr id="53251" name="Rectangle 4"/>
          <p:cNvSpPr>
            <a:spLocks noGrp="1" noChangeArrowheads="1"/>
          </p:cNvSpPr>
          <p:nvPr>
            <p:ph type="body" idx="1"/>
          </p:nvPr>
        </p:nvSpPr>
        <p:spPr/>
        <p:txBody>
          <a:bodyPr/>
          <a:lstStyle/>
          <a:p>
            <a:pPr eaLnBrk="1" hangingPunct="1">
              <a:buFont typeface="Wingdings" pitchFamily="2" charset="2"/>
              <a:buNone/>
            </a:pPr>
            <a:r>
              <a:rPr lang="ar-SA" sz="2000" b="1" i="1" u="sng" smtClean="0"/>
              <a:t>تزئینات به کاررفته وانواع آن</a:t>
            </a:r>
            <a:r>
              <a:rPr lang="fa-IR" sz="2000" b="1" i="1" u="sng" smtClean="0"/>
              <a:t>:</a:t>
            </a:r>
          </a:p>
          <a:p>
            <a:pPr eaLnBrk="1" hangingPunct="1">
              <a:buFont typeface="Wingdings" pitchFamily="2" charset="2"/>
              <a:buNone/>
            </a:pPr>
            <a:endParaRPr lang="fa-IR" sz="2000" b="1" i="1" u="sng" smtClean="0"/>
          </a:p>
          <a:p>
            <a:pPr eaLnBrk="1" hangingPunct="1">
              <a:buFont typeface="Wingdings" pitchFamily="2" charset="2"/>
              <a:buNone/>
            </a:pPr>
            <a:r>
              <a:rPr lang="ar-SA" sz="1600" smtClean="0">
                <a:latin typeface="Times New Roman" pitchFamily="18" charset="0"/>
                <a:cs typeface="Times New Roman" pitchFamily="18" charset="0"/>
              </a:rPr>
              <a:t>1-تزئینات گچی در سنتوری وایوان شمالی که به شکل درخت مومی باشد ونیز گچبریهاکه به شکل آجرکاری است.</a:t>
            </a:r>
            <a:endParaRPr lang="fa-IR" sz="1600" smtClean="0">
              <a:latin typeface="Times New Roman" pitchFamily="18" charset="0"/>
              <a:cs typeface="Times New Roman" pitchFamily="18" charset="0"/>
            </a:endParaRPr>
          </a:p>
          <a:p>
            <a:pPr eaLnBrk="1" hangingPunct="1">
              <a:buFont typeface="Wingdings" pitchFamily="2" charset="2"/>
              <a:buNone/>
            </a:pPr>
            <a:endParaRPr lang="fa-IR" sz="1600" smtClean="0">
              <a:latin typeface="Times New Roman" pitchFamily="18" charset="0"/>
              <a:cs typeface="Times New Roman" pitchFamily="18" charset="0"/>
            </a:endParaRPr>
          </a:p>
          <a:p>
            <a:pPr eaLnBrk="1" hangingPunct="1">
              <a:buFont typeface="Wingdings" pitchFamily="2" charset="2"/>
              <a:buNone/>
            </a:pPr>
            <a:r>
              <a:rPr lang="ar-SA" sz="1600" smtClean="0">
                <a:latin typeface="Times New Roman" pitchFamily="18" charset="0"/>
                <a:cs typeface="Times New Roman" pitchFamily="18" charset="0"/>
              </a:rPr>
              <a:t>2-تزئینات گچی گل وبوته</a:t>
            </a:r>
            <a:endParaRPr lang="fa-IR" sz="1600" smtClean="0">
              <a:latin typeface="Times New Roman" pitchFamily="18" charset="0"/>
              <a:cs typeface="Times New Roman" pitchFamily="18" charset="0"/>
            </a:endParaRPr>
          </a:p>
          <a:p>
            <a:pPr eaLnBrk="1" hangingPunct="1">
              <a:buFont typeface="Wingdings" pitchFamily="2" charset="2"/>
              <a:buNone/>
            </a:pPr>
            <a:endParaRPr lang="fa-IR" sz="1600" smtClean="0">
              <a:latin typeface="Times New Roman" pitchFamily="18" charset="0"/>
              <a:cs typeface="Times New Roman" pitchFamily="18" charset="0"/>
            </a:endParaRPr>
          </a:p>
          <a:p>
            <a:pPr eaLnBrk="1" hangingPunct="1">
              <a:buFont typeface="Wingdings" pitchFamily="2" charset="2"/>
              <a:buNone/>
            </a:pPr>
            <a:r>
              <a:rPr lang="ar-SA" sz="1600" smtClean="0">
                <a:latin typeface="Times New Roman" pitchFamily="18" charset="0"/>
                <a:cs typeface="Times New Roman" pitchFamily="18" charset="0"/>
              </a:rPr>
              <a:t>3-تزئینات آجری به خصوص در نمای شرقی که در حال حاضرفقط قسمتی ازآن باقی مانده است.</a:t>
            </a:r>
            <a:endParaRPr lang="fa-IR" sz="1600" smtClean="0">
              <a:latin typeface="Times New Roman" pitchFamily="18" charset="0"/>
              <a:cs typeface="Times New Roman" pitchFamily="18" charset="0"/>
            </a:endParaRPr>
          </a:p>
          <a:p>
            <a:pPr eaLnBrk="1" hangingPunct="1">
              <a:buFont typeface="Wingdings" pitchFamily="2" charset="2"/>
              <a:buNone/>
            </a:pPr>
            <a:endParaRPr lang="fa-IR" sz="1600" smtClean="0">
              <a:latin typeface="Times New Roman" pitchFamily="18" charset="0"/>
              <a:cs typeface="Times New Roman" pitchFamily="18" charset="0"/>
            </a:endParaRPr>
          </a:p>
          <a:p>
            <a:pPr eaLnBrk="1" hangingPunct="1">
              <a:buFont typeface="Wingdings" pitchFamily="2" charset="2"/>
              <a:buNone/>
            </a:pPr>
            <a:r>
              <a:rPr lang="ar-SA" sz="1600" smtClean="0">
                <a:latin typeface="Times New Roman" pitchFamily="18" charset="0"/>
                <a:cs typeface="Times New Roman" pitchFamily="18" charset="0"/>
              </a:rPr>
              <a:t>4-تزئینات گچی بسیارزیبادرسرستونها.</a:t>
            </a:r>
            <a:endParaRPr lang="en-US" sz="16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Untitled-6"/>
          <p:cNvPicPr>
            <a:picLocks noChangeAspect="1" noChangeArrowheads="1"/>
          </p:cNvPicPr>
          <p:nvPr/>
        </p:nvPicPr>
        <p:blipFill>
          <a:blip r:embed="rId2"/>
          <a:srcRect/>
          <a:stretch>
            <a:fillRect/>
          </a:stretch>
        </p:blipFill>
        <p:spPr bwMode="auto">
          <a:xfrm>
            <a:off x="3124200" y="1447800"/>
            <a:ext cx="5394325" cy="2438400"/>
          </a:xfrm>
          <a:prstGeom prst="rect">
            <a:avLst/>
          </a:prstGeom>
          <a:noFill/>
          <a:ln w="28575">
            <a:solidFill>
              <a:srgbClr val="CCFFFF"/>
            </a:solidFill>
            <a:miter lim="800000"/>
            <a:headEnd/>
            <a:tailEnd/>
          </a:ln>
        </p:spPr>
      </p:pic>
      <p:sp>
        <p:nvSpPr>
          <p:cNvPr id="54275" name="WordArt 6"/>
          <p:cNvSpPr>
            <a:spLocks noChangeArrowheads="1" noChangeShapeType="1" noTextEdit="1"/>
          </p:cNvSpPr>
          <p:nvPr/>
        </p:nvSpPr>
        <p:spPr bwMode="auto">
          <a:xfrm>
            <a:off x="2438400" y="457200"/>
            <a:ext cx="41719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تزئینات سنتوری نمای اصلی</a:t>
            </a:r>
          </a:p>
        </p:txBody>
      </p:sp>
      <p:pic>
        <p:nvPicPr>
          <p:cNvPr id="54276" name="Picture 8"/>
          <p:cNvPicPr>
            <a:picLocks noChangeAspect="1" noChangeArrowheads="1"/>
          </p:cNvPicPr>
          <p:nvPr/>
        </p:nvPicPr>
        <p:blipFill>
          <a:blip r:embed="rId3"/>
          <a:srcRect/>
          <a:stretch>
            <a:fillRect/>
          </a:stretch>
        </p:blipFill>
        <p:spPr bwMode="auto">
          <a:xfrm>
            <a:off x="1066800" y="3962400"/>
            <a:ext cx="5257800" cy="2078038"/>
          </a:xfrm>
          <a:prstGeom prst="rect">
            <a:avLst/>
          </a:prstGeom>
          <a:noFill/>
          <a:ln w="9525">
            <a:noFill/>
            <a:miter lim="800000"/>
            <a:headEnd/>
            <a:tailEnd/>
          </a:ln>
        </p:spPr>
      </p:pic>
      <p:sp>
        <p:nvSpPr>
          <p:cNvPr id="54277" name="AutoShape 10"/>
          <p:cNvSpPr>
            <a:spLocks noChangeArrowheads="1"/>
          </p:cNvSpPr>
          <p:nvPr/>
        </p:nvSpPr>
        <p:spPr bwMode="auto">
          <a:xfrm>
            <a:off x="2895600" y="3962400"/>
            <a:ext cx="1214438" cy="428625"/>
          </a:xfrm>
          <a:prstGeom prst="curvedDownArrow">
            <a:avLst>
              <a:gd name="adj1" fmla="val 56667"/>
              <a:gd name="adj2" fmla="val 113333"/>
              <a:gd name="adj3" fmla="val 33333"/>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Untitled-8"/>
          <p:cNvPicPr>
            <a:picLocks noChangeAspect="1" noChangeArrowheads="1"/>
          </p:cNvPicPr>
          <p:nvPr/>
        </p:nvPicPr>
        <p:blipFill>
          <a:blip r:embed="rId2"/>
          <a:srcRect l="978" t="1221" r="39125" b="54935"/>
          <a:stretch>
            <a:fillRect/>
          </a:stretch>
        </p:blipFill>
        <p:spPr bwMode="auto">
          <a:xfrm>
            <a:off x="5029200" y="1295400"/>
            <a:ext cx="2743200" cy="3235325"/>
          </a:xfrm>
          <a:prstGeom prst="rect">
            <a:avLst/>
          </a:prstGeom>
          <a:noFill/>
          <a:ln w="9525">
            <a:noFill/>
            <a:miter lim="800000"/>
            <a:headEnd/>
            <a:tailEnd/>
          </a:ln>
        </p:spPr>
      </p:pic>
      <p:pic>
        <p:nvPicPr>
          <p:cNvPr id="69637" name="Picture 5" descr="Untitled-8"/>
          <p:cNvPicPr>
            <a:picLocks noChangeAspect="1" noChangeArrowheads="1"/>
          </p:cNvPicPr>
          <p:nvPr/>
        </p:nvPicPr>
        <p:blipFill>
          <a:blip r:embed="rId2"/>
          <a:srcRect l="56436" t="50357"/>
          <a:stretch>
            <a:fillRect/>
          </a:stretch>
        </p:blipFill>
        <p:spPr bwMode="auto">
          <a:xfrm>
            <a:off x="762000" y="1905000"/>
            <a:ext cx="3352800" cy="1905000"/>
          </a:xfrm>
          <a:prstGeom prst="rect">
            <a:avLst/>
          </a:prstGeom>
          <a:noFill/>
          <a:ln w="9525">
            <a:noFill/>
            <a:miter lim="800000"/>
            <a:headEnd/>
            <a:tailEnd/>
          </a:ln>
          <a:effectLst>
            <a:outerShdw dist="107763" dir="2700000" algn="ctr" rotWithShape="0">
              <a:srgbClr val="808080">
                <a:alpha val="50000"/>
              </a:srgbClr>
            </a:outerShdw>
          </a:effectLst>
        </p:spPr>
      </p:pic>
      <p:sp>
        <p:nvSpPr>
          <p:cNvPr id="55300" name="WordArt 6"/>
          <p:cNvSpPr>
            <a:spLocks noChangeArrowheads="1" noChangeShapeType="1" noTextEdit="1"/>
          </p:cNvSpPr>
          <p:nvPr/>
        </p:nvSpPr>
        <p:spPr bwMode="auto">
          <a:xfrm>
            <a:off x="2133600" y="457200"/>
            <a:ext cx="43434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قسمتی از تزئینات نمای شرقی</a:t>
            </a:r>
          </a:p>
        </p:txBody>
      </p:sp>
      <p:pic>
        <p:nvPicPr>
          <p:cNvPr id="55301" name="Picture 7"/>
          <p:cNvPicPr>
            <a:picLocks noChangeAspect="1" noChangeArrowheads="1"/>
          </p:cNvPicPr>
          <p:nvPr/>
        </p:nvPicPr>
        <p:blipFill>
          <a:blip r:embed="rId3"/>
          <a:srcRect/>
          <a:stretch>
            <a:fillRect/>
          </a:stretch>
        </p:blipFill>
        <p:spPr bwMode="auto">
          <a:xfrm>
            <a:off x="3657600" y="3657600"/>
            <a:ext cx="4773613" cy="2459038"/>
          </a:xfrm>
          <a:prstGeom prst="rect">
            <a:avLst/>
          </a:prstGeom>
          <a:noFill/>
          <a:ln w="9525">
            <a:noFill/>
            <a:miter lim="800000"/>
            <a:headEnd/>
            <a:tailEnd/>
          </a:ln>
        </p:spPr>
      </p:pic>
      <p:sp>
        <p:nvSpPr>
          <p:cNvPr id="55302" name="AutoShape 8"/>
          <p:cNvSpPr>
            <a:spLocks noChangeArrowheads="1"/>
          </p:cNvSpPr>
          <p:nvPr/>
        </p:nvSpPr>
        <p:spPr bwMode="auto">
          <a:xfrm rot="5400000">
            <a:off x="6286500" y="4000500"/>
            <a:ext cx="1524000" cy="685800"/>
          </a:xfrm>
          <a:custGeom>
            <a:avLst/>
            <a:gdLst>
              <a:gd name="T0" fmla="*/ 58821034 w 21600"/>
              <a:gd name="T1" fmla="*/ 47371 h 21600"/>
              <a:gd name="T2" fmla="*/ 14152668 w 21600"/>
              <a:gd name="T3" fmla="*/ 9355837 h 21600"/>
              <a:gd name="T4" fmla="*/ 56292183 w 21600"/>
              <a:gd name="T5" fmla="*/ 5466715 h 21600"/>
              <a:gd name="T6" fmla="*/ 120967492 w 21600"/>
              <a:gd name="T7" fmla="*/ 10887075 h 21600"/>
              <a:gd name="T8" fmla="*/ 94085835 w 21600"/>
              <a:gd name="T9" fmla="*/ 16330611 h 21600"/>
              <a:gd name="T10" fmla="*/ 67204160 w 21600"/>
              <a:gd name="T11" fmla="*/ 108870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207" y="5399"/>
                  <a:pt x="5981" y="7241"/>
                  <a:pt x="5495" y="9787"/>
                </a:cubicBezTo>
                <a:lnTo>
                  <a:pt x="191" y="8775"/>
                </a:lnTo>
                <a:cubicBezTo>
                  <a:pt x="1163" y="3683"/>
                  <a:pt x="5615"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fa-IR"/>
          </a:p>
        </p:txBody>
      </p:sp>
      <p:sp>
        <p:nvSpPr>
          <p:cNvPr id="55303" name="Text Box 9"/>
          <p:cNvSpPr txBox="1">
            <a:spLocks noChangeArrowheads="1"/>
          </p:cNvSpPr>
          <p:nvPr/>
        </p:nvSpPr>
        <p:spPr bwMode="auto">
          <a:xfrm>
            <a:off x="685800" y="4495800"/>
            <a:ext cx="2819400" cy="396875"/>
          </a:xfrm>
          <a:prstGeom prst="rect">
            <a:avLst/>
          </a:prstGeom>
          <a:noFill/>
          <a:ln w="9525">
            <a:noFill/>
            <a:miter lim="800000"/>
            <a:headEnd/>
            <a:tailEnd/>
          </a:ln>
        </p:spPr>
        <p:txBody>
          <a:bodyPr>
            <a:spAutoFit/>
          </a:bodyPr>
          <a:lstStyle/>
          <a:p>
            <a:pPr>
              <a:spcBef>
                <a:spcPct val="50000"/>
              </a:spcBef>
            </a:pPr>
            <a:r>
              <a:rPr lang="fa-IR" sz="2000" b="1"/>
              <a:t>گل و بوته به کار رفته</a:t>
            </a:r>
            <a:endParaRPr lang="en-US" sz="2000" b="1"/>
          </a:p>
        </p:txBody>
      </p:sp>
      <p:sp>
        <p:nvSpPr>
          <p:cNvPr id="69642" name="AutoShape 10"/>
          <p:cNvSpPr>
            <a:spLocks noChangeArrowheads="1"/>
          </p:cNvSpPr>
          <p:nvPr/>
        </p:nvSpPr>
        <p:spPr bwMode="auto">
          <a:xfrm>
            <a:off x="3429000" y="44958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22"/>
          <p:cNvPicPr>
            <a:picLocks noChangeAspect="1" noChangeArrowheads="1"/>
          </p:cNvPicPr>
          <p:nvPr/>
        </p:nvPicPr>
        <p:blipFill>
          <a:blip r:embed="rId2"/>
          <a:srcRect l="4041" t="10324" r="3030" b="23010"/>
          <a:stretch>
            <a:fillRect/>
          </a:stretch>
        </p:blipFill>
        <p:spPr bwMode="auto">
          <a:xfrm>
            <a:off x="4876800" y="1524000"/>
            <a:ext cx="3144838" cy="2733675"/>
          </a:xfrm>
          <a:prstGeom prst="rect">
            <a:avLst/>
          </a:prstGeom>
          <a:noFill/>
          <a:ln w="9525">
            <a:noFill/>
            <a:miter lim="800000"/>
            <a:headEnd/>
            <a:tailEnd/>
          </a:ln>
        </p:spPr>
      </p:pic>
      <p:pic>
        <p:nvPicPr>
          <p:cNvPr id="56323" name="Picture 5" descr="11"/>
          <p:cNvPicPr>
            <a:picLocks noChangeAspect="1" noChangeArrowheads="1"/>
          </p:cNvPicPr>
          <p:nvPr/>
        </p:nvPicPr>
        <p:blipFill>
          <a:blip r:embed="rId3"/>
          <a:srcRect l="14626" t="55458" r="18477" b="2374"/>
          <a:stretch>
            <a:fillRect/>
          </a:stretch>
        </p:blipFill>
        <p:spPr bwMode="auto">
          <a:xfrm>
            <a:off x="457200" y="1371600"/>
            <a:ext cx="3021013" cy="3103563"/>
          </a:xfrm>
          <a:prstGeom prst="rect">
            <a:avLst/>
          </a:prstGeom>
          <a:noFill/>
          <a:ln w="9525">
            <a:noFill/>
            <a:miter lim="800000"/>
            <a:headEnd/>
            <a:tailEnd/>
          </a:ln>
        </p:spPr>
      </p:pic>
      <p:sp>
        <p:nvSpPr>
          <p:cNvPr id="56324" name="WordArt 6"/>
          <p:cNvSpPr>
            <a:spLocks noChangeArrowheads="1" noChangeShapeType="1" noTextEdit="1"/>
          </p:cNvSpPr>
          <p:nvPr/>
        </p:nvSpPr>
        <p:spPr bwMode="auto">
          <a:xfrm>
            <a:off x="1905000" y="457200"/>
            <a:ext cx="43434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قسمتی از تزئینات نمای شمالی</a:t>
            </a:r>
          </a:p>
        </p:txBody>
      </p:sp>
      <p:pic>
        <p:nvPicPr>
          <p:cNvPr id="56325" name="Picture 7"/>
          <p:cNvPicPr>
            <a:picLocks noChangeAspect="1" noChangeArrowheads="1"/>
          </p:cNvPicPr>
          <p:nvPr/>
        </p:nvPicPr>
        <p:blipFill>
          <a:blip r:embed="rId4"/>
          <a:srcRect/>
          <a:stretch>
            <a:fillRect/>
          </a:stretch>
        </p:blipFill>
        <p:spPr bwMode="auto">
          <a:xfrm>
            <a:off x="3276600" y="4038600"/>
            <a:ext cx="5181600" cy="1905000"/>
          </a:xfrm>
          <a:prstGeom prst="rect">
            <a:avLst/>
          </a:prstGeom>
          <a:noFill/>
          <a:ln w="9525">
            <a:noFill/>
            <a:miter lim="800000"/>
            <a:headEnd/>
            <a:tailEnd/>
          </a:ln>
        </p:spPr>
      </p:pic>
      <p:sp>
        <p:nvSpPr>
          <p:cNvPr id="56326" name="AutoShape 8"/>
          <p:cNvSpPr>
            <a:spLocks noChangeArrowheads="1"/>
          </p:cNvSpPr>
          <p:nvPr/>
        </p:nvSpPr>
        <p:spPr bwMode="auto">
          <a:xfrm>
            <a:off x="6477000" y="4038600"/>
            <a:ext cx="733425" cy="1214438"/>
          </a:xfrm>
          <a:prstGeom prst="curvedLeftArrow">
            <a:avLst>
              <a:gd name="adj1" fmla="val 33117"/>
              <a:gd name="adj2" fmla="val 66234"/>
              <a:gd name="adj3" fmla="val 33333"/>
            </a:avLst>
          </a:prstGeom>
          <a:solidFill>
            <a:schemeClr val="accent1"/>
          </a:solidFill>
          <a:ln w="9525">
            <a:solidFill>
              <a:schemeClr val="tx1"/>
            </a:solidFill>
            <a:miter lim="800000"/>
            <a:headEnd/>
            <a:tailEnd/>
          </a:ln>
        </p:spPr>
        <p:txBody>
          <a:bodyPr wrap="none" anchor="ctr"/>
          <a:lstStyle/>
          <a:p>
            <a:endParaRPr lang="fa-IR"/>
          </a:p>
        </p:txBody>
      </p:sp>
      <p:sp>
        <p:nvSpPr>
          <p:cNvPr id="56327" name="Text Box 9"/>
          <p:cNvSpPr txBox="1">
            <a:spLocks noChangeArrowheads="1"/>
          </p:cNvSpPr>
          <p:nvPr/>
        </p:nvSpPr>
        <p:spPr bwMode="auto">
          <a:xfrm>
            <a:off x="1752600" y="5181600"/>
            <a:ext cx="184150" cy="366713"/>
          </a:xfrm>
          <a:prstGeom prst="rect">
            <a:avLst/>
          </a:prstGeom>
          <a:noFill/>
          <a:ln w="9525">
            <a:noFill/>
            <a:miter lim="800000"/>
            <a:headEnd/>
            <a:tailEnd/>
          </a:ln>
        </p:spPr>
        <p:txBody>
          <a:bodyPr wrap="none">
            <a:spAutoFit/>
          </a:bodyPr>
          <a:lstStyle/>
          <a:p>
            <a:endParaRPr lang="fa-IR"/>
          </a:p>
        </p:txBody>
      </p:sp>
      <p:sp>
        <p:nvSpPr>
          <p:cNvPr id="56328" name="Text Box 12"/>
          <p:cNvSpPr txBox="1">
            <a:spLocks noChangeArrowheads="1"/>
          </p:cNvSpPr>
          <p:nvPr/>
        </p:nvSpPr>
        <p:spPr bwMode="auto">
          <a:xfrm>
            <a:off x="1143000" y="5827713"/>
            <a:ext cx="1997075" cy="366712"/>
          </a:xfrm>
          <a:prstGeom prst="rect">
            <a:avLst/>
          </a:prstGeom>
          <a:noFill/>
          <a:ln w="9525">
            <a:noFill/>
            <a:miter lim="800000"/>
            <a:headEnd/>
            <a:tailEnd/>
          </a:ln>
        </p:spPr>
        <p:txBody>
          <a:bodyPr>
            <a:spAutoFit/>
          </a:bodyPr>
          <a:lstStyle/>
          <a:p>
            <a:endParaRPr lang="fa-IR"/>
          </a:p>
        </p:txBody>
      </p:sp>
      <p:sp>
        <p:nvSpPr>
          <p:cNvPr id="56329" name="Rectangle 13"/>
          <p:cNvSpPr>
            <a:spLocks noChangeArrowheads="1"/>
          </p:cNvSpPr>
          <p:nvPr/>
        </p:nvSpPr>
        <p:spPr bwMode="auto">
          <a:xfrm>
            <a:off x="1395413" y="5105400"/>
            <a:ext cx="1830387" cy="366713"/>
          </a:xfrm>
          <a:prstGeom prst="rect">
            <a:avLst/>
          </a:prstGeom>
          <a:noFill/>
          <a:ln w="9525">
            <a:noFill/>
            <a:miter lim="800000"/>
            <a:headEnd/>
            <a:tailEnd/>
          </a:ln>
        </p:spPr>
        <p:txBody>
          <a:bodyPr wrap="none">
            <a:spAutoFit/>
          </a:bodyPr>
          <a:lstStyle/>
          <a:p>
            <a:pPr>
              <a:spcBef>
                <a:spcPct val="50000"/>
              </a:spcBef>
            </a:pPr>
            <a:r>
              <a:rPr lang="fa-IR" b="1"/>
              <a:t>گل و بوته به کار رفته</a:t>
            </a:r>
            <a:endParaRPr lang="en-US" b="1"/>
          </a:p>
        </p:txBody>
      </p:sp>
      <p:sp>
        <p:nvSpPr>
          <p:cNvPr id="70670" name="AutoShape 14"/>
          <p:cNvSpPr>
            <a:spLocks noChangeArrowheads="1"/>
          </p:cNvSpPr>
          <p:nvPr/>
        </p:nvSpPr>
        <p:spPr bwMode="auto">
          <a:xfrm>
            <a:off x="3124200" y="51054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Untitled-9"/>
          <p:cNvPicPr>
            <a:picLocks noChangeAspect="1" noChangeArrowheads="1"/>
          </p:cNvPicPr>
          <p:nvPr/>
        </p:nvPicPr>
        <p:blipFill>
          <a:blip r:embed="rId2"/>
          <a:srcRect/>
          <a:stretch>
            <a:fillRect/>
          </a:stretch>
        </p:blipFill>
        <p:spPr bwMode="auto">
          <a:xfrm>
            <a:off x="4495800" y="1447800"/>
            <a:ext cx="4024313" cy="4191000"/>
          </a:xfrm>
          <a:prstGeom prst="rect">
            <a:avLst/>
          </a:prstGeom>
          <a:noFill/>
          <a:ln w="9525">
            <a:noFill/>
            <a:miter lim="800000"/>
            <a:headEnd/>
            <a:tailEnd/>
          </a:ln>
        </p:spPr>
      </p:pic>
      <p:pic>
        <p:nvPicPr>
          <p:cNvPr id="57347" name="Picture 5"/>
          <p:cNvPicPr>
            <a:picLocks noChangeAspect="1" noChangeArrowheads="1"/>
          </p:cNvPicPr>
          <p:nvPr/>
        </p:nvPicPr>
        <p:blipFill>
          <a:blip r:embed="rId3"/>
          <a:srcRect/>
          <a:stretch>
            <a:fillRect/>
          </a:stretch>
        </p:blipFill>
        <p:spPr bwMode="auto">
          <a:xfrm>
            <a:off x="762000" y="1600200"/>
            <a:ext cx="3233738" cy="3276600"/>
          </a:xfrm>
          <a:prstGeom prst="rect">
            <a:avLst/>
          </a:prstGeom>
          <a:noFill/>
          <a:ln w="9525">
            <a:noFill/>
            <a:miter lim="800000"/>
            <a:headEnd/>
            <a:tailEnd/>
          </a:ln>
        </p:spPr>
      </p:pic>
      <p:sp>
        <p:nvSpPr>
          <p:cNvPr id="57348" name="WordArt 6"/>
          <p:cNvSpPr>
            <a:spLocks noChangeArrowheads="1" noChangeShapeType="1" noTextEdit="1"/>
          </p:cNvSpPr>
          <p:nvPr/>
        </p:nvSpPr>
        <p:spPr bwMode="auto">
          <a:xfrm>
            <a:off x="1981200" y="457200"/>
            <a:ext cx="42957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پنجره و تزئینات اتاق گوشوار</a:t>
            </a:r>
          </a:p>
        </p:txBody>
      </p:sp>
      <p:sp>
        <p:nvSpPr>
          <p:cNvPr id="57349" name="Text Box 7"/>
          <p:cNvSpPr txBox="1">
            <a:spLocks noChangeArrowheads="1"/>
          </p:cNvSpPr>
          <p:nvPr/>
        </p:nvSpPr>
        <p:spPr bwMode="auto">
          <a:xfrm>
            <a:off x="-1295400" y="5181600"/>
            <a:ext cx="5029200" cy="396875"/>
          </a:xfrm>
          <a:prstGeom prst="rect">
            <a:avLst/>
          </a:prstGeom>
          <a:noFill/>
          <a:ln w="9525">
            <a:noFill/>
            <a:miter lim="800000"/>
            <a:headEnd/>
            <a:tailEnd/>
          </a:ln>
        </p:spPr>
        <p:txBody>
          <a:bodyPr>
            <a:spAutoFit/>
          </a:bodyPr>
          <a:lstStyle/>
          <a:p>
            <a:pPr>
              <a:spcBef>
                <a:spcPct val="50000"/>
              </a:spcBef>
            </a:pPr>
            <a:r>
              <a:rPr lang="fa-IR" sz="2000" b="1"/>
              <a:t>گل و بوته باقی مانده </a:t>
            </a:r>
            <a:endParaRPr lang="en-US" sz="2000" b="1"/>
          </a:p>
        </p:txBody>
      </p:sp>
      <p:sp>
        <p:nvSpPr>
          <p:cNvPr id="71688" name="AutoShape 8"/>
          <p:cNvSpPr>
            <a:spLocks noChangeArrowheads="1"/>
          </p:cNvSpPr>
          <p:nvPr/>
        </p:nvSpPr>
        <p:spPr bwMode="auto">
          <a:xfrm>
            <a:off x="3657600" y="51816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descr="17"/>
          <p:cNvPicPr>
            <a:picLocks noChangeAspect="1" noChangeArrowheads="1"/>
          </p:cNvPicPr>
          <p:nvPr/>
        </p:nvPicPr>
        <p:blipFill>
          <a:blip r:embed="rId2"/>
          <a:srcRect/>
          <a:stretch>
            <a:fillRect/>
          </a:stretch>
        </p:blipFill>
        <p:spPr bwMode="auto">
          <a:xfrm>
            <a:off x="1116013" y="1484313"/>
            <a:ext cx="6697662" cy="4459287"/>
          </a:xfrm>
          <a:prstGeom prst="rect">
            <a:avLst/>
          </a:prstGeom>
          <a:gradFill rotWithShape="1">
            <a:gsLst>
              <a:gs pos="0">
                <a:srgbClr val="CCFFFF"/>
              </a:gs>
              <a:gs pos="100000">
                <a:srgbClr val="CCFFFF">
                  <a:gamma/>
                  <a:shade val="46275"/>
                  <a:invGamma/>
                </a:srgbClr>
              </a:gs>
            </a:gsLst>
            <a:lin ang="5400000" scaled="1"/>
          </a:gradFill>
          <a:ln w="9525">
            <a:noFill/>
            <a:miter lim="800000"/>
            <a:headEnd/>
            <a:tailEnd/>
          </a:ln>
          <a:effectLst>
            <a:outerShdw dist="35921" dir="2700000" algn="ctr" rotWithShape="0">
              <a:srgbClr val="808080">
                <a:alpha val="50000"/>
              </a:srgbClr>
            </a:outerShdw>
          </a:effectLst>
        </p:spPr>
      </p:pic>
      <p:sp>
        <p:nvSpPr>
          <p:cNvPr id="47107" name="WordArt 5"/>
          <p:cNvSpPr>
            <a:spLocks noChangeArrowheads="1" noChangeShapeType="1" noTextEdit="1"/>
          </p:cNvSpPr>
          <p:nvPr/>
        </p:nvSpPr>
        <p:spPr bwMode="auto">
          <a:xfrm>
            <a:off x="1752600" y="457200"/>
            <a:ext cx="54483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نقشه راهنمای آثار تاریخی شهر تبریز</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Untitled-3"/>
          <p:cNvPicPr>
            <a:picLocks noChangeAspect="1" noChangeArrowheads="1"/>
          </p:cNvPicPr>
          <p:nvPr/>
        </p:nvPicPr>
        <p:blipFill>
          <a:blip r:embed="rId3"/>
          <a:srcRect/>
          <a:stretch>
            <a:fillRect/>
          </a:stretch>
        </p:blipFill>
        <p:spPr bwMode="auto">
          <a:xfrm>
            <a:off x="457200" y="1371600"/>
            <a:ext cx="4427538" cy="2790825"/>
          </a:xfrm>
          <a:prstGeom prst="rect">
            <a:avLst/>
          </a:prstGeom>
          <a:noFill/>
          <a:ln w="9525">
            <a:noFill/>
            <a:miter lim="800000"/>
            <a:headEnd/>
            <a:tailEnd/>
          </a:ln>
          <a:effectLst>
            <a:outerShdw dist="35921" dir="2700000" algn="ctr" rotWithShape="0">
              <a:srgbClr val="808080"/>
            </a:outerShdw>
          </a:effectLst>
        </p:spPr>
      </p:pic>
      <p:graphicFrame>
        <p:nvGraphicFramePr>
          <p:cNvPr id="18434" name="Object 5"/>
          <p:cNvGraphicFramePr>
            <a:graphicFrameLocks noChangeAspect="1"/>
          </p:cNvGraphicFramePr>
          <p:nvPr/>
        </p:nvGraphicFramePr>
        <p:xfrm>
          <a:off x="4876800" y="1371600"/>
          <a:ext cx="3505200" cy="3021013"/>
        </p:xfrm>
        <a:graphic>
          <a:graphicData uri="http://schemas.openxmlformats.org/presentationml/2006/ole">
            <p:oleObj spid="_x0000_s18434" name="Drawing" r:id="rId4" imgW="8810640" imgH="4533840" progId="AutoCAD.Drawing.15">
              <p:embed/>
            </p:oleObj>
          </a:graphicData>
        </a:graphic>
      </p:graphicFrame>
      <p:sp>
        <p:nvSpPr>
          <p:cNvPr id="18436" name="WordArt 6"/>
          <p:cNvSpPr>
            <a:spLocks noChangeArrowheads="1" noChangeShapeType="1" noTextEdit="1"/>
          </p:cNvSpPr>
          <p:nvPr/>
        </p:nvSpPr>
        <p:spPr bwMode="auto">
          <a:xfrm>
            <a:off x="1828800" y="457200"/>
            <a:ext cx="52768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نمای آجری به کار رفته در سر درها</a:t>
            </a:r>
          </a:p>
        </p:txBody>
      </p:sp>
      <p:pic>
        <p:nvPicPr>
          <p:cNvPr id="18437" name="Picture 7"/>
          <p:cNvPicPr>
            <a:picLocks noChangeAspect="1" noChangeArrowheads="1"/>
          </p:cNvPicPr>
          <p:nvPr/>
        </p:nvPicPr>
        <p:blipFill>
          <a:blip r:embed="rId5"/>
          <a:srcRect/>
          <a:stretch>
            <a:fillRect/>
          </a:stretch>
        </p:blipFill>
        <p:spPr bwMode="auto">
          <a:xfrm>
            <a:off x="1524000" y="4267200"/>
            <a:ext cx="6831013" cy="1773238"/>
          </a:xfrm>
          <a:prstGeom prst="rect">
            <a:avLst/>
          </a:prstGeom>
          <a:noFill/>
          <a:ln w="9525">
            <a:noFill/>
            <a:miter lim="800000"/>
            <a:headEnd/>
            <a:tailEnd/>
          </a:ln>
        </p:spPr>
      </p:pic>
      <p:sp>
        <p:nvSpPr>
          <p:cNvPr id="18438" name="Line 10"/>
          <p:cNvSpPr>
            <a:spLocks noChangeShapeType="1"/>
          </p:cNvSpPr>
          <p:nvPr/>
        </p:nvSpPr>
        <p:spPr bwMode="auto">
          <a:xfrm flipV="1">
            <a:off x="6096000" y="3962400"/>
            <a:ext cx="304800" cy="990600"/>
          </a:xfrm>
          <a:prstGeom prst="line">
            <a:avLst/>
          </a:prstGeom>
          <a:noFill/>
          <a:ln w="9525">
            <a:solidFill>
              <a:schemeClr val="tx1"/>
            </a:solidFill>
            <a:round/>
            <a:headEnd type="triangle" w="med" len="med"/>
            <a:tailEnd type="triangle" w="med" len="med"/>
          </a:ln>
        </p:spPr>
        <p:txBody>
          <a:bodyPr/>
          <a:lstStyle/>
          <a:p>
            <a:endParaRPr lang="fa-IR"/>
          </a:p>
        </p:txBody>
      </p:sp>
      <p:sp>
        <p:nvSpPr>
          <p:cNvPr id="18439" name="Text Box 11"/>
          <p:cNvSpPr txBox="1">
            <a:spLocks noChangeArrowheads="1"/>
          </p:cNvSpPr>
          <p:nvPr/>
        </p:nvSpPr>
        <p:spPr bwMode="auto">
          <a:xfrm>
            <a:off x="4953000" y="4038600"/>
            <a:ext cx="3429000" cy="396875"/>
          </a:xfrm>
          <a:prstGeom prst="rect">
            <a:avLst/>
          </a:prstGeom>
          <a:noFill/>
          <a:ln w="9525">
            <a:noFill/>
            <a:miter lim="800000"/>
            <a:headEnd/>
            <a:tailEnd/>
          </a:ln>
        </p:spPr>
        <p:txBody>
          <a:bodyPr>
            <a:spAutoFit/>
          </a:bodyPr>
          <a:lstStyle/>
          <a:p>
            <a:pPr>
              <a:spcBef>
                <a:spcPct val="50000"/>
              </a:spcBef>
            </a:pPr>
            <a:r>
              <a:rPr lang="fa-IR" sz="2000" b="1"/>
              <a:t>مدول به کار رفته</a:t>
            </a:r>
            <a:endParaRPr lang="en-US" sz="2000" b="1"/>
          </a:p>
        </p:txBody>
      </p:sp>
      <p:sp>
        <p:nvSpPr>
          <p:cNvPr id="72716" name="AutoShape 12"/>
          <p:cNvSpPr>
            <a:spLocks noChangeArrowheads="1"/>
          </p:cNvSpPr>
          <p:nvPr/>
        </p:nvSpPr>
        <p:spPr bwMode="auto">
          <a:xfrm>
            <a:off x="8305800" y="40386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Untitled-4"/>
          <p:cNvPicPr>
            <a:picLocks noChangeAspect="1" noChangeArrowheads="1"/>
          </p:cNvPicPr>
          <p:nvPr/>
        </p:nvPicPr>
        <p:blipFill>
          <a:blip r:embed="rId3"/>
          <a:srcRect/>
          <a:stretch>
            <a:fillRect/>
          </a:stretch>
        </p:blipFill>
        <p:spPr bwMode="auto">
          <a:xfrm>
            <a:off x="609600" y="1447800"/>
            <a:ext cx="4427538" cy="2667000"/>
          </a:xfrm>
          <a:prstGeom prst="rect">
            <a:avLst/>
          </a:prstGeom>
          <a:noFill/>
          <a:ln w="9525">
            <a:noFill/>
            <a:miter lim="800000"/>
            <a:headEnd/>
            <a:tailEnd/>
          </a:ln>
        </p:spPr>
      </p:pic>
      <p:graphicFrame>
        <p:nvGraphicFramePr>
          <p:cNvPr id="19458" name="Object 5"/>
          <p:cNvGraphicFramePr>
            <a:graphicFrameLocks noChangeAspect="1"/>
          </p:cNvGraphicFramePr>
          <p:nvPr/>
        </p:nvGraphicFramePr>
        <p:xfrm>
          <a:off x="5410200" y="1676400"/>
          <a:ext cx="2951163" cy="2133600"/>
        </p:xfrm>
        <a:graphic>
          <a:graphicData uri="http://schemas.openxmlformats.org/presentationml/2006/ole">
            <p:oleObj spid="_x0000_s19458" name="Drawing" r:id="rId4" imgW="8810640" imgH="4533840" progId="AutoCAD.Drawing.15">
              <p:embed/>
            </p:oleObj>
          </a:graphicData>
        </a:graphic>
      </p:graphicFrame>
      <p:sp>
        <p:nvSpPr>
          <p:cNvPr id="19460" name="WordArt 6"/>
          <p:cNvSpPr>
            <a:spLocks noChangeArrowheads="1" noChangeShapeType="1" noTextEdit="1"/>
          </p:cNvSpPr>
          <p:nvPr/>
        </p:nvSpPr>
        <p:spPr bwMode="auto">
          <a:xfrm>
            <a:off x="1447800" y="457200"/>
            <a:ext cx="61245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تزئینات آجری به کار رفته در نمای شمالی</a:t>
            </a:r>
          </a:p>
        </p:txBody>
      </p:sp>
      <p:pic>
        <p:nvPicPr>
          <p:cNvPr id="19461" name="Picture 7"/>
          <p:cNvPicPr>
            <a:picLocks noChangeAspect="1" noChangeArrowheads="1"/>
          </p:cNvPicPr>
          <p:nvPr/>
        </p:nvPicPr>
        <p:blipFill>
          <a:blip r:embed="rId5"/>
          <a:srcRect/>
          <a:stretch>
            <a:fillRect/>
          </a:stretch>
        </p:blipFill>
        <p:spPr bwMode="auto">
          <a:xfrm>
            <a:off x="1295400" y="4267200"/>
            <a:ext cx="6781800" cy="1828800"/>
          </a:xfrm>
          <a:prstGeom prst="rect">
            <a:avLst/>
          </a:prstGeom>
          <a:noFill/>
          <a:ln w="9525">
            <a:noFill/>
            <a:miter lim="800000"/>
            <a:headEnd/>
            <a:tailEnd/>
          </a:ln>
        </p:spPr>
      </p:pic>
      <p:sp>
        <p:nvSpPr>
          <p:cNvPr id="19462" name="Line 8"/>
          <p:cNvSpPr>
            <a:spLocks noChangeShapeType="1"/>
          </p:cNvSpPr>
          <p:nvPr/>
        </p:nvSpPr>
        <p:spPr bwMode="auto">
          <a:xfrm flipV="1">
            <a:off x="5486400" y="3886200"/>
            <a:ext cx="228600" cy="1676400"/>
          </a:xfrm>
          <a:prstGeom prst="line">
            <a:avLst/>
          </a:prstGeom>
          <a:noFill/>
          <a:ln w="9525">
            <a:solidFill>
              <a:schemeClr val="tx1"/>
            </a:solidFill>
            <a:round/>
            <a:headEnd type="triangle" w="med" len="med"/>
            <a:tailEnd type="triangle" w="med" len="med"/>
          </a:ln>
        </p:spPr>
        <p:txBody>
          <a:bodyPr/>
          <a:lstStyle/>
          <a:p>
            <a:endParaRPr lang="fa-IR"/>
          </a:p>
        </p:txBody>
      </p:sp>
      <p:sp>
        <p:nvSpPr>
          <p:cNvPr id="19463" name="Rectangle 9"/>
          <p:cNvSpPr>
            <a:spLocks noChangeArrowheads="1"/>
          </p:cNvSpPr>
          <p:nvPr/>
        </p:nvSpPr>
        <p:spPr bwMode="auto">
          <a:xfrm>
            <a:off x="6500813" y="3962400"/>
            <a:ext cx="1471612" cy="366713"/>
          </a:xfrm>
          <a:prstGeom prst="rect">
            <a:avLst/>
          </a:prstGeom>
          <a:noFill/>
          <a:ln w="9525">
            <a:noFill/>
            <a:miter lim="800000"/>
            <a:headEnd/>
            <a:tailEnd/>
          </a:ln>
        </p:spPr>
        <p:txBody>
          <a:bodyPr wrap="none">
            <a:spAutoFit/>
          </a:bodyPr>
          <a:lstStyle/>
          <a:p>
            <a:r>
              <a:rPr lang="fa-IR" b="1"/>
              <a:t>مدول به کار رفته</a:t>
            </a:r>
            <a:endParaRPr lang="en-US" b="1"/>
          </a:p>
        </p:txBody>
      </p:sp>
      <p:sp>
        <p:nvSpPr>
          <p:cNvPr id="73738" name="AutoShape 10"/>
          <p:cNvSpPr>
            <a:spLocks noChangeArrowheads="1"/>
          </p:cNvSpPr>
          <p:nvPr/>
        </p:nvSpPr>
        <p:spPr bwMode="auto">
          <a:xfrm>
            <a:off x="7924800" y="39624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Untitled-7"/>
          <p:cNvPicPr>
            <a:picLocks noChangeAspect="1" noChangeArrowheads="1"/>
          </p:cNvPicPr>
          <p:nvPr/>
        </p:nvPicPr>
        <p:blipFill>
          <a:blip r:embed="rId3"/>
          <a:srcRect/>
          <a:stretch>
            <a:fillRect/>
          </a:stretch>
        </p:blipFill>
        <p:spPr bwMode="auto">
          <a:xfrm>
            <a:off x="685800" y="1600200"/>
            <a:ext cx="3657600" cy="4114800"/>
          </a:xfrm>
          <a:prstGeom prst="rect">
            <a:avLst/>
          </a:prstGeom>
          <a:noFill/>
          <a:ln w="9525">
            <a:noFill/>
            <a:miter lim="800000"/>
            <a:headEnd/>
            <a:tailEnd/>
          </a:ln>
        </p:spPr>
      </p:pic>
      <p:graphicFrame>
        <p:nvGraphicFramePr>
          <p:cNvPr id="20482" name="Object 5"/>
          <p:cNvGraphicFramePr>
            <a:graphicFrameLocks noChangeAspect="1"/>
          </p:cNvGraphicFramePr>
          <p:nvPr/>
        </p:nvGraphicFramePr>
        <p:xfrm>
          <a:off x="5105400" y="1676400"/>
          <a:ext cx="3130550" cy="2971800"/>
        </p:xfrm>
        <a:graphic>
          <a:graphicData uri="http://schemas.openxmlformats.org/presentationml/2006/ole">
            <p:oleObj spid="_x0000_s20482" name="Drawing" r:id="rId4" imgW="8810640" imgH="4533840" progId="AutoCAD.Drawing.15">
              <p:embed/>
            </p:oleObj>
          </a:graphicData>
        </a:graphic>
      </p:graphicFrame>
      <p:sp>
        <p:nvSpPr>
          <p:cNvPr id="20484" name="WordArt 6"/>
          <p:cNvSpPr>
            <a:spLocks noChangeArrowheads="1" noChangeShapeType="1" noTextEdit="1"/>
          </p:cNvSpPr>
          <p:nvPr/>
        </p:nvSpPr>
        <p:spPr bwMode="auto">
          <a:xfrm>
            <a:off x="1447800" y="457200"/>
            <a:ext cx="61245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نوعی دیگر ازتزئینات آجری به کار رفته در نمای شمالی</a:t>
            </a:r>
          </a:p>
        </p:txBody>
      </p:sp>
      <p:sp>
        <p:nvSpPr>
          <p:cNvPr id="20485" name="Rectangle 7"/>
          <p:cNvSpPr>
            <a:spLocks noChangeArrowheads="1"/>
          </p:cNvSpPr>
          <p:nvPr/>
        </p:nvSpPr>
        <p:spPr bwMode="auto">
          <a:xfrm>
            <a:off x="6272213" y="5181600"/>
            <a:ext cx="1471612" cy="366713"/>
          </a:xfrm>
          <a:prstGeom prst="rect">
            <a:avLst/>
          </a:prstGeom>
          <a:noFill/>
          <a:ln w="9525">
            <a:noFill/>
            <a:miter lim="800000"/>
            <a:headEnd/>
            <a:tailEnd/>
          </a:ln>
        </p:spPr>
        <p:txBody>
          <a:bodyPr wrap="none">
            <a:spAutoFit/>
          </a:bodyPr>
          <a:lstStyle/>
          <a:p>
            <a:r>
              <a:rPr lang="fa-IR" b="1"/>
              <a:t>مدول به کار رفته</a:t>
            </a:r>
            <a:endParaRPr lang="en-US" b="1"/>
          </a:p>
        </p:txBody>
      </p:sp>
      <p:sp>
        <p:nvSpPr>
          <p:cNvPr id="74761" name="AutoShape 9"/>
          <p:cNvSpPr>
            <a:spLocks noChangeArrowheads="1"/>
          </p:cNvSpPr>
          <p:nvPr/>
        </p:nvSpPr>
        <p:spPr bwMode="auto">
          <a:xfrm>
            <a:off x="7696200" y="51816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74762" name="AutoShape 10"/>
          <p:cNvSpPr>
            <a:spLocks noChangeArrowheads="1"/>
          </p:cNvSpPr>
          <p:nvPr/>
        </p:nvSpPr>
        <p:spPr bwMode="auto">
          <a:xfrm>
            <a:off x="7696200" y="51816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Untitled-1"/>
          <p:cNvPicPr>
            <a:picLocks noChangeAspect="1" noChangeArrowheads="1"/>
          </p:cNvPicPr>
          <p:nvPr/>
        </p:nvPicPr>
        <p:blipFill>
          <a:blip r:embed="rId2"/>
          <a:srcRect t="954" r="52583" b="11826"/>
          <a:stretch>
            <a:fillRect/>
          </a:stretch>
        </p:blipFill>
        <p:spPr bwMode="auto">
          <a:xfrm>
            <a:off x="762000" y="1371600"/>
            <a:ext cx="3433763" cy="4713288"/>
          </a:xfrm>
          <a:prstGeom prst="rect">
            <a:avLst/>
          </a:prstGeom>
          <a:noFill/>
          <a:ln w="9525">
            <a:noFill/>
            <a:miter lim="800000"/>
            <a:headEnd/>
            <a:tailEnd/>
          </a:ln>
        </p:spPr>
      </p:pic>
      <p:pic>
        <p:nvPicPr>
          <p:cNvPr id="58371" name="Picture 5" descr="Untitled-1"/>
          <p:cNvPicPr>
            <a:picLocks noChangeAspect="1" noChangeArrowheads="1"/>
          </p:cNvPicPr>
          <p:nvPr/>
        </p:nvPicPr>
        <p:blipFill>
          <a:blip r:embed="rId2"/>
          <a:srcRect l="54189" b="4623"/>
          <a:stretch>
            <a:fillRect/>
          </a:stretch>
        </p:blipFill>
        <p:spPr bwMode="auto">
          <a:xfrm>
            <a:off x="4648200" y="1371600"/>
            <a:ext cx="3535363" cy="3962400"/>
          </a:xfrm>
          <a:prstGeom prst="rect">
            <a:avLst/>
          </a:prstGeom>
          <a:noFill/>
          <a:ln w="9525">
            <a:noFill/>
            <a:miter lim="800000"/>
            <a:headEnd/>
            <a:tailEnd/>
          </a:ln>
        </p:spPr>
      </p:pic>
      <p:sp>
        <p:nvSpPr>
          <p:cNvPr id="58372" name="WordArt 6"/>
          <p:cNvSpPr>
            <a:spLocks noChangeArrowheads="1" noChangeShapeType="1" noTextEdit="1"/>
          </p:cNvSpPr>
          <p:nvPr/>
        </p:nvSpPr>
        <p:spPr bwMode="auto">
          <a:xfrm>
            <a:off x="1524000" y="457200"/>
            <a:ext cx="56197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نیم ستون متصل به جرز (نمای شمالی)</a:t>
            </a:r>
          </a:p>
        </p:txBody>
      </p:sp>
      <p:sp>
        <p:nvSpPr>
          <p:cNvPr id="58373" name="Text Box 7"/>
          <p:cNvSpPr txBox="1">
            <a:spLocks noChangeArrowheads="1"/>
          </p:cNvSpPr>
          <p:nvPr/>
        </p:nvSpPr>
        <p:spPr bwMode="auto">
          <a:xfrm>
            <a:off x="4495800" y="5562600"/>
            <a:ext cx="3276600" cy="396875"/>
          </a:xfrm>
          <a:prstGeom prst="rect">
            <a:avLst/>
          </a:prstGeom>
          <a:noFill/>
          <a:ln w="9525">
            <a:noFill/>
            <a:miter lim="800000"/>
            <a:headEnd/>
            <a:tailEnd/>
          </a:ln>
        </p:spPr>
        <p:txBody>
          <a:bodyPr>
            <a:spAutoFit/>
          </a:bodyPr>
          <a:lstStyle/>
          <a:p>
            <a:pPr>
              <a:spcBef>
                <a:spcPct val="50000"/>
              </a:spcBef>
            </a:pPr>
            <a:r>
              <a:rPr lang="fa-IR" sz="2000" b="1"/>
              <a:t>جزئیات به کار رفته</a:t>
            </a:r>
            <a:endParaRPr lang="en-US" sz="2000" b="1"/>
          </a:p>
        </p:txBody>
      </p:sp>
      <p:sp>
        <p:nvSpPr>
          <p:cNvPr id="75792" name="AutoShape 16"/>
          <p:cNvSpPr>
            <a:spLocks noChangeArrowheads="1"/>
          </p:cNvSpPr>
          <p:nvPr/>
        </p:nvSpPr>
        <p:spPr bwMode="auto">
          <a:xfrm>
            <a:off x="7696200" y="5562600"/>
            <a:ext cx="276225" cy="3048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Untitled-2"/>
          <p:cNvPicPr>
            <a:picLocks noChangeAspect="1" noChangeArrowheads="1"/>
          </p:cNvPicPr>
          <p:nvPr/>
        </p:nvPicPr>
        <p:blipFill>
          <a:blip r:embed="rId2"/>
          <a:srcRect/>
          <a:stretch>
            <a:fillRect/>
          </a:stretch>
        </p:blipFill>
        <p:spPr bwMode="auto">
          <a:xfrm>
            <a:off x="2133600" y="1447800"/>
            <a:ext cx="4735513" cy="4648200"/>
          </a:xfrm>
          <a:prstGeom prst="rect">
            <a:avLst/>
          </a:prstGeom>
          <a:solidFill>
            <a:srgbClr val="FFFFFF"/>
          </a:solidFill>
          <a:ln w="3175">
            <a:solidFill>
              <a:srgbClr val="FFFFFF"/>
            </a:solidFill>
            <a:miter lim="800000"/>
            <a:headEnd/>
            <a:tailEnd/>
          </a:ln>
        </p:spPr>
      </p:pic>
      <p:sp>
        <p:nvSpPr>
          <p:cNvPr id="59395" name="WordArt 5"/>
          <p:cNvSpPr>
            <a:spLocks noChangeArrowheads="1" noChangeShapeType="1" noTextEdit="1"/>
          </p:cNvSpPr>
          <p:nvPr/>
        </p:nvSpPr>
        <p:spPr bwMode="auto">
          <a:xfrm>
            <a:off x="2362200" y="457200"/>
            <a:ext cx="41338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طرحی از ستون نمای شمالی</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Untitled-6"/>
          <p:cNvPicPr>
            <a:picLocks noChangeAspect="1" noChangeArrowheads="1"/>
          </p:cNvPicPr>
          <p:nvPr/>
        </p:nvPicPr>
        <p:blipFill>
          <a:blip r:embed="rId3"/>
          <a:srcRect l="2097" t="1642" r="4323" b="47839"/>
          <a:stretch>
            <a:fillRect/>
          </a:stretch>
        </p:blipFill>
        <p:spPr bwMode="auto">
          <a:xfrm>
            <a:off x="533400" y="1524000"/>
            <a:ext cx="4554538" cy="3805238"/>
          </a:xfrm>
          <a:prstGeom prst="rect">
            <a:avLst/>
          </a:prstGeom>
          <a:noFill/>
          <a:ln w="9525">
            <a:noFill/>
            <a:miter lim="800000"/>
            <a:headEnd/>
            <a:tailEnd/>
          </a:ln>
        </p:spPr>
      </p:pic>
      <p:sp>
        <p:nvSpPr>
          <p:cNvPr id="21508" name="WordArt 6"/>
          <p:cNvSpPr>
            <a:spLocks noChangeArrowheads="1" noChangeShapeType="1" noTextEdit="1"/>
          </p:cNvSpPr>
          <p:nvPr/>
        </p:nvSpPr>
        <p:spPr bwMode="auto">
          <a:xfrm>
            <a:off x="1066800" y="381000"/>
            <a:ext cx="64293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بخاری دیواری به کار رفته در اتاق مستطیل شکل کنار شاه نشین</a:t>
            </a:r>
          </a:p>
        </p:txBody>
      </p:sp>
      <p:graphicFrame>
        <p:nvGraphicFramePr>
          <p:cNvPr id="21506" name="Object 7"/>
          <p:cNvGraphicFramePr>
            <a:graphicFrameLocks noChangeAspect="1"/>
          </p:cNvGraphicFramePr>
          <p:nvPr>
            <p:ph/>
          </p:nvPr>
        </p:nvGraphicFramePr>
        <p:xfrm>
          <a:off x="5562600" y="1676400"/>
          <a:ext cx="2819400" cy="4714875"/>
        </p:xfrm>
        <a:graphic>
          <a:graphicData uri="http://schemas.openxmlformats.org/presentationml/2006/ole">
            <p:oleObj spid="_x0000_s21506" name="Drawing" r:id="rId4" imgW="8810640" imgH="4981680" progId="AutoCAD.Drawing.16">
              <p:embed/>
            </p:oleObj>
          </a:graphicData>
        </a:graphic>
      </p:graphicFrame>
      <p:sp>
        <p:nvSpPr>
          <p:cNvPr id="21509" name="AutoShape 9"/>
          <p:cNvSpPr>
            <a:spLocks noChangeArrowheads="1"/>
          </p:cNvSpPr>
          <p:nvPr/>
        </p:nvSpPr>
        <p:spPr bwMode="auto">
          <a:xfrm>
            <a:off x="7162800" y="2514600"/>
            <a:ext cx="381000" cy="152400"/>
          </a:xfrm>
          <a:prstGeom prst="curvedUpArrow">
            <a:avLst>
              <a:gd name="adj1" fmla="val 50000"/>
              <a:gd name="adj2" fmla="val 100000"/>
              <a:gd name="adj3" fmla="val 33333"/>
            </a:avLst>
          </a:prstGeom>
          <a:solidFill>
            <a:schemeClr val="accent1"/>
          </a:solidFill>
          <a:ln w="9525">
            <a:solidFill>
              <a:schemeClr val="tx1"/>
            </a:solidFill>
            <a:miter lim="800000"/>
            <a:headEnd/>
            <a:tailEnd/>
          </a:ln>
        </p:spPr>
        <p:txBody>
          <a:bodyPr wrap="none" anchor="ctr"/>
          <a:lstStyle/>
          <a:p>
            <a:endParaRPr lang="fa-I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WordArt 5"/>
          <p:cNvSpPr>
            <a:spLocks noChangeArrowheads="1" noChangeShapeType="1" noTextEdit="1"/>
          </p:cNvSpPr>
          <p:nvPr/>
        </p:nvSpPr>
        <p:spPr bwMode="auto">
          <a:xfrm>
            <a:off x="3352800" y="381000"/>
            <a:ext cx="25146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قوس</a:t>
            </a:r>
          </a:p>
        </p:txBody>
      </p:sp>
      <p:sp>
        <p:nvSpPr>
          <p:cNvPr id="60419" name="Rectangle 11"/>
          <p:cNvSpPr>
            <a:spLocks noGrp="1" noChangeArrowheads="1"/>
          </p:cNvSpPr>
          <p:nvPr>
            <p:ph type="body" idx="1"/>
          </p:nvPr>
        </p:nvSpPr>
        <p:spPr>
          <a:xfrm>
            <a:off x="609600" y="1600200"/>
            <a:ext cx="8534400" cy="4419600"/>
          </a:xfrm>
        </p:spPr>
        <p:txBody>
          <a:bodyPr/>
          <a:lstStyle/>
          <a:p>
            <a:pPr marL="457200" lvl="4" indent="0" eaLnBrk="1" hangingPunct="1">
              <a:buFont typeface="Wingdings" pitchFamily="2" charset="2"/>
              <a:buNone/>
              <a:tabLst>
                <a:tab pos="633413" algn="l"/>
                <a:tab pos="969963" algn="l"/>
              </a:tabLst>
            </a:pPr>
            <a:r>
              <a:rPr lang="fa-IR" sz="1600" smtClean="0"/>
              <a:t>در خانه علوی از قوس برای نمای ورودیهای ضلع شرقی که نیازی به یک قوس باربر نیست استفاده شده است.قوسهای پیش آمدگیهای ایوان نیز نیم دایره می باشد.قوسهای به کار رفته در ارسی های خانه که اکنون از بین رفته اند به تبعیت از دیگر بناهای هم دوره خود قوسی شکل می باشند که حاکی از مضمون خاصی می باشند.به دلیل اینکه تصاویر مربوطه در قسمتهای معرفی به کمک تصاویر و تزئینات ارائه شده لذا در این قسمت از تکرار مجدد خودداری می گردد.قوسهای به کار رفته در رواقها نیز نیم دایره بوده که در بخش جرزها معرفی می گردد.همانطور که ملاحظه می شود قوسهای به کار رفته در نمای بنا همگی نیم دایره می باشد.</a:t>
            </a:r>
          </a:p>
          <a:p>
            <a:pPr marL="457200" lvl="4" indent="0" eaLnBrk="1" hangingPunct="1">
              <a:buFont typeface="Wingdings" pitchFamily="2" charset="2"/>
              <a:buNone/>
              <a:tabLst>
                <a:tab pos="633413" algn="l"/>
                <a:tab pos="969963" algn="l"/>
              </a:tabLst>
            </a:pPr>
            <a:endParaRPr lang="fa-IR" sz="1600" smtClean="0"/>
          </a:p>
          <a:p>
            <a:pPr marL="457200" lvl="4" indent="0" eaLnBrk="1" hangingPunct="1">
              <a:buFont typeface="Wingdings" pitchFamily="2" charset="2"/>
              <a:buNone/>
              <a:tabLst>
                <a:tab pos="633413" algn="l"/>
                <a:tab pos="969963" algn="l"/>
              </a:tabLst>
            </a:pPr>
            <a:r>
              <a:rPr lang="fa-IR" sz="1600" smtClean="0"/>
              <a:t>قوسهای به کار رفته در طاقهای خانه علوی از نوع چمله،شاخ بزی کند،بیضی خوابیده،کلیک میباشد.</a:t>
            </a:r>
            <a:endParaRPr lang="en-US" sz="1600" smtClean="0"/>
          </a:p>
        </p:txBody>
      </p:sp>
      <p:sp>
        <p:nvSpPr>
          <p:cNvPr id="87052" name="AutoShape 12"/>
          <p:cNvSpPr>
            <a:spLocks noChangeArrowheads="1"/>
          </p:cNvSpPr>
          <p:nvPr/>
        </p:nvSpPr>
        <p:spPr bwMode="auto">
          <a:xfrm>
            <a:off x="8686800" y="16764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87053" name="AutoShape 13"/>
          <p:cNvSpPr>
            <a:spLocks noChangeArrowheads="1"/>
          </p:cNvSpPr>
          <p:nvPr/>
        </p:nvSpPr>
        <p:spPr bwMode="auto">
          <a:xfrm>
            <a:off x="8686800" y="35052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pic>
        <p:nvPicPr>
          <p:cNvPr id="60422" name="Picture 14" descr="004"/>
          <p:cNvPicPr>
            <a:picLocks noChangeAspect="1" noChangeArrowheads="1"/>
          </p:cNvPicPr>
          <p:nvPr/>
        </p:nvPicPr>
        <p:blipFill>
          <a:blip r:embed="rId2"/>
          <a:srcRect l="1701" b="10773"/>
          <a:stretch>
            <a:fillRect/>
          </a:stretch>
        </p:blipFill>
        <p:spPr bwMode="auto">
          <a:xfrm>
            <a:off x="609600" y="3886200"/>
            <a:ext cx="7910513" cy="200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WordArt 4"/>
          <p:cNvSpPr>
            <a:spLocks noChangeArrowheads="1" noChangeShapeType="1" noTextEdit="1"/>
          </p:cNvSpPr>
          <p:nvPr/>
        </p:nvSpPr>
        <p:spPr bwMode="auto">
          <a:xfrm>
            <a:off x="3352800" y="457200"/>
            <a:ext cx="25431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روزنها وبازشوها</a:t>
            </a:r>
          </a:p>
        </p:txBody>
      </p:sp>
      <p:sp>
        <p:nvSpPr>
          <p:cNvPr id="61443" name="Rectangle 6"/>
          <p:cNvSpPr>
            <a:spLocks noGrp="1" noChangeArrowheads="1"/>
          </p:cNvSpPr>
          <p:nvPr>
            <p:ph type="body" idx="1"/>
          </p:nvPr>
        </p:nvSpPr>
        <p:spPr/>
        <p:txBody>
          <a:bodyPr/>
          <a:lstStyle/>
          <a:p>
            <a:pPr eaLnBrk="1" hangingPunct="1">
              <a:buFont typeface="Wingdings" pitchFamily="2" charset="2"/>
              <a:buNone/>
            </a:pPr>
            <a:r>
              <a:rPr lang="fa-IR" sz="1600" smtClean="0"/>
              <a:t>در خانه علوی به علت موقعیت پلان باز شوها در محور عرضی قرار گرفته و روزنها در محور طولی قرار دارند.</a:t>
            </a:r>
            <a:endParaRPr lang="en-US" sz="1600" smtClean="0"/>
          </a:p>
        </p:txBody>
      </p:sp>
      <p:pic>
        <p:nvPicPr>
          <p:cNvPr id="61444" name="Picture 7"/>
          <p:cNvPicPr>
            <a:picLocks noChangeAspect="1" noChangeArrowheads="1"/>
          </p:cNvPicPr>
          <p:nvPr/>
        </p:nvPicPr>
        <p:blipFill>
          <a:blip r:embed="rId2"/>
          <a:srcRect/>
          <a:stretch>
            <a:fillRect/>
          </a:stretch>
        </p:blipFill>
        <p:spPr bwMode="auto">
          <a:xfrm>
            <a:off x="457200" y="2286000"/>
            <a:ext cx="3352800" cy="3429000"/>
          </a:xfrm>
          <a:prstGeom prst="rect">
            <a:avLst/>
          </a:prstGeom>
          <a:noFill/>
          <a:ln w="9525">
            <a:noFill/>
            <a:miter lim="800000"/>
            <a:headEnd/>
            <a:tailEnd/>
          </a:ln>
        </p:spPr>
      </p:pic>
      <p:pic>
        <p:nvPicPr>
          <p:cNvPr id="61445" name="Picture 8"/>
          <p:cNvPicPr>
            <a:picLocks noChangeAspect="1" noChangeArrowheads="1"/>
          </p:cNvPicPr>
          <p:nvPr/>
        </p:nvPicPr>
        <p:blipFill>
          <a:blip r:embed="rId3"/>
          <a:srcRect/>
          <a:stretch>
            <a:fillRect/>
          </a:stretch>
        </p:blipFill>
        <p:spPr bwMode="auto">
          <a:xfrm>
            <a:off x="4495800" y="2133600"/>
            <a:ext cx="3852863" cy="35814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p:txBody>
          <a:bodyPr/>
          <a:lstStyle/>
          <a:p>
            <a:pPr eaLnBrk="1" hangingPunct="1">
              <a:buFont typeface="Wingdings" pitchFamily="2" charset="2"/>
              <a:buNone/>
            </a:pPr>
            <a:r>
              <a:rPr lang="ar-SA" sz="1600" smtClean="0"/>
              <a:t>تبريز . خيابان شمس تبريزی . ايستگاه گرو . کوچه صرافلار . کوچه شهيد</a:t>
            </a:r>
            <a:r>
              <a:rPr lang="fa-IR" sz="1600" smtClean="0"/>
              <a:t> </a:t>
            </a:r>
            <a:r>
              <a:rPr lang="ar-SA" sz="1600" smtClean="0"/>
              <a:t>نوروزی.</a:t>
            </a:r>
            <a:endParaRPr lang="fa-IR" sz="1600" smtClean="0"/>
          </a:p>
          <a:p>
            <a:pPr eaLnBrk="1" hangingPunct="1">
              <a:buFont typeface="Wingdings" pitchFamily="2" charset="2"/>
              <a:buNone/>
            </a:pPr>
            <a:endParaRPr lang="en-US" sz="1600" smtClean="0"/>
          </a:p>
        </p:txBody>
      </p:sp>
      <p:pic>
        <p:nvPicPr>
          <p:cNvPr id="57348" name="Picture 4" descr="mahtab"/>
          <p:cNvPicPr>
            <a:picLocks noChangeAspect="1" noChangeArrowheads="1"/>
          </p:cNvPicPr>
          <p:nvPr/>
        </p:nvPicPr>
        <p:blipFill>
          <a:blip r:embed="rId2"/>
          <a:srcRect l="3616" t="1556" b="3459"/>
          <a:stretch>
            <a:fillRect/>
          </a:stretch>
        </p:blipFill>
        <p:spPr bwMode="auto">
          <a:xfrm>
            <a:off x="1828800" y="2438400"/>
            <a:ext cx="3733800" cy="3581400"/>
          </a:xfrm>
          <a:prstGeom prst="rect">
            <a:avLst/>
          </a:prstGeom>
          <a:noFill/>
          <a:ln w="9525">
            <a:noFill/>
            <a:miter lim="800000"/>
            <a:headEnd/>
            <a:tailEnd/>
          </a:ln>
          <a:effectLst>
            <a:outerShdw dist="107763" dir="2700000" algn="ctr" rotWithShape="0">
              <a:srgbClr val="808080">
                <a:alpha val="50000"/>
              </a:srgbClr>
            </a:outerShdw>
          </a:effectLst>
        </p:spPr>
      </p:pic>
      <p:sp>
        <p:nvSpPr>
          <p:cNvPr id="48132" name="WordArt 5"/>
          <p:cNvSpPr>
            <a:spLocks noChangeArrowheads="1" noChangeShapeType="1" noTextEdit="1"/>
          </p:cNvSpPr>
          <p:nvPr/>
        </p:nvSpPr>
        <p:spPr bwMode="auto">
          <a:xfrm>
            <a:off x="609600" y="4724400"/>
            <a:ext cx="698500" cy="254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چای کنار</a:t>
            </a:r>
          </a:p>
        </p:txBody>
      </p:sp>
      <p:sp>
        <p:nvSpPr>
          <p:cNvPr id="48133" name="WordArt 6"/>
          <p:cNvSpPr>
            <a:spLocks noChangeArrowheads="1" noChangeShapeType="1" noTextEdit="1"/>
          </p:cNvSpPr>
          <p:nvPr/>
        </p:nvSpPr>
        <p:spPr bwMode="auto">
          <a:xfrm>
            <a:off x="6172200" y="5029200"/>
            <a:ext cx="1282700" cy="254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خیابان ثقةالااسلام</a:t>
            </a:r>
          </a:p>
        </p:txBody>
      </p:sp>
      <p:sp>
        <p:nvSpPr>
          <p:cNvPr id="48134" name="WordArt 7"/>
          <p:cNvSpPr>
            <a:spLocks noChangeArrowheads="1" noChangeShapeType="1" noTextEdit="1"/>
          </p:cNvSpPr>
          <p:nvPr/>
        </p:nvSpPr>
        <p:spPr bwMode="auto">
          <a:xfrm>
            <a:off x="5943600" y="2743200"/>
            <a:ext cx="1320800" cy="254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میدان سرباز شهید</a:t>
            </a:r>
          </a:p>
        </p:txBody>
      </p:sp>
      <p:sp>
        <p:nvSpPr>
          <p:cNvPr id="48135" name="WordArt 8"/>
          <p:cNvSpPr>
            <a:spLocks noChangeArrowheads="1" noChangeShapeType="1" noTextEdit="1"/>
          </p:cNvSpPr>
          <p:nvPr/>
        </p:nvSpPr>
        <p:spPr bwMode="auto">
          <a:xfrm>
            <a:off x="1219200" y="1828800"/>
            <a:ext cx="1003300" cy="254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شمس تبریزی</a:t>
            </a:r>
          </a:p>
        </p:txBody>
      </p:sp>
      <p:sp>
        <p:nvSpPr>
          <p:cNvPr id="48136" name="WordArt 9"/>
          <p:cNvSpPr>
            <a:spLocks noChangeArrowheads="1" noChangeShapeType="1" noTextEdit="1"/>
          </p:cNvSpPr>
          <p:nvPr/>
        </p:nvSpPr>
        <p:spPr bwMode="auto">
          <a:xfrm>
            <a:off x="4267200" y="1524000"/>
            <a:ext cx="787400" cy="254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خانه علوی</a:t>
            </a:r>
          </a:p>
        </p:txBody>
      </p:sp>
      <p:sp>
        <p:nvSpPr>
          <p:cNvPr id="48137" name="Line 10"/>
          <p:cNvSpPr>
            <a:spLocks noChangeShapeType="1"/>
          </p:cNvSpPr>
          <p:nvPr/>
        </p:nvSpPr>
        <p:spPr bwMode="auto">
          <a:xfrm flipH="1">
            <a:off x="1295400" y="4876800"/>
            <a:ext cx="698500" cy="0"/>
          </a:xfrm>
          <a:prstGeom prst="line">
            <a:avLst/>
          </a:prstGeom>
          <a:noFill/>
          <a:ln w="9525">
            <a:solidFill>
              <a:srgbClr val="808080"/>
            </a:solidFill>
            <a:round/>
            <a:headEnd/>
            <a:tailEnd type="triangle" w="med" len="med"/>
          </a:ln>
        </p:spPr>
        <p:txBody>
          <a:bodyPr/>
          <a:lstStyle/>
          <a:p>
            <a:endParaRPr lang="fa-IR"/>
          </a:p>
        </p:txBody>
      </p:sp>
      <p:sp>
        <p:nvSpPr>
          <p:cNvPr id="48138" name="Line 11"/>
          <p:cNvSpPr>
            <a:spLocks noChangeShapeType="1"/>
          </p:cNvSpPr>
          <p:nvPr/>
        </p:nvSpPr>
        <p:spPr bwMode="auto">
          <a:xfrm flipH="1" flipV="1">
            <a:off x="2057400" y="2133600"/>
            <a:ext cx="457200" cy="609600"/>
          </a:xfrm>
          <a:prstGeom prst="line">
            <a:avLst/>
          </a:prstGeom>
          <a:noFill/>
          <a:ln w="9525">
            <a:solidFill>
              <a:srgbClr val="808080"/>
            </a:solidFill>
            <a:round/>
            <a:headEnd/>
            <a:tailEnd type="triangle" w="med" len="med"/>
          </a:ln>
        </p:spPr>
        <p:txBody>
          <a:bodyPr/>
          <a:lstStyle/>
          <a:p>
            <a:endParaRPr lang="fa-IR"/>
          </a:p>
        </p:txBody>
      </p:sp>
      <p:sp>
        <p:nvSpPr>
          <p:cNvPr id="48139" name="Line 12"/>
          <p:cNvSpPr>
            <a:spLocks noChangeShapeType="1"/>
          </p:cNvSpPr>
          <p:nvPr/>
        </p:nvSpPr>
        <p:spPr bwMode="auto">
          <a:xfrm>
            <a:off x="4648200" y="4038600"/>
            <a:ext cx="1447800" cy="1066800"/>
          </a:xfrm>
          <a:prstGeom prst="line">
            <a:avLst/>
          </a:prstGeom>
          <a:noFill/>
          <a:ln w="9525">
            <a:solidFill>
              <a:srgbClr val="808080"/>
            </a:solidFill>
            <a:round/>
            <a:headEnd/>
            <a:tailEnd type="triangle" w="med" len="med"/>
          </a:ln>
        </p:spPr>
        <p:txBody>
          <a:bodyPr/>
          <a:lstStyle/>
          <a:p>
            <a:endParaRPr lang="fa-IR"/>
          </a:p>
        </p:txBody>
      </p:sp>
      <p:sp>
        <p:nvSpPr>
          <p:cNvPr id="48140" name="Line 13"/>
          <p:cNvSpPr>
            <a:spLocks noChangeShapeType="1"/>
          </p:cNvSpPr>
          <p:nvPr/>
        </p:nvSpPr>
        <p:spPr bwMode="auto">
          <a:xfrm flipV="1">
            <a:off x="3429000" y="1828800"/>
            <a:ext cx="1143000" cy="1371600"/>
          </a:xfrm>
          <a:prstGeom prst="line">
            <a:avLst/>
          </a:prstGeom>
          <a:noFill/>
          <a:ln w="9525">
            <a:solidFill>
              <a:srgbClr val="808080"/>
            </a:solidFill>
            <a:round/>
            <a:headEnd/>
            <a:tailEnd type="triangle" w="med" len="med"/>
          </a:ln>
        </p:spPr>
        <p:txBody>
          <a:bodyPr/>
          <a:lstStyle/>
          <a:p>
            <a:endParaRPr lang="fa-IR"/>
          </a:p>
        </p:txBody>
      </p:sp>
      <p:sp>
        <p:nvSpPr>
          <p:cNvPr id="48141" name="Line 14"/>
          <p:cNvSpPr>
            <a:spLocks noChangeShapeType="1"/>
          </p:cNvSpPr>
          <p:nvPr/>
        </p:nvSpPr>
        <p:spPr bwMode="auto">
          <a:xfrm flipV="1">
            <a:off x="5105400" y="2895600"/>
            <a:ext cx="792163" cy="360363"/>
          </a:xfrm>
          <a:prstGeom prst="line">
            <a:avLst/>
          </a:prstGeom>
          <a:noFill/>
          <a:ln w="9525">
            <a:solidFill>
              <a:schemeClr val="tx1"/>
            </a:solidFill>
            <a:round/>
            <a:headEnd/>
            <a:tailEnd type="triangle" w="med" len="med"/>
          </a:ln>
        </p:spPr>
        <p:txBody>
          <a:bodyPr/>
          <a:lstStyle/>
          <a:p>
            <a:endParaRPr lang="fa-IR"/>
          </a:p>
        </p:txBody>
      </p:sp>
      <p:sp>
        <p:nvSpPr>
          <p:cNvPr id="48142" name="WordArt 15"/>
          <p:cNvSpPr>
            <a:spLocks noChangeArrowheads="1" noChangeShapeType="1" noTextEdit="1"/>
          </p:cNvSpPr>
          <p:nvPr/>
        </p:nvSpPr>
        <p:spPr bwMode="auto">
          <a:xfrm>
            <a:off x="3581400" y="457200"/>
            <a:ext cx="16097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آدرس دقیق</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body" idx="1"/>
          </p:nvPr>
        </p:nvSpPr>
        <p:spPr>
          <a:xfrm>
            <a:off x="609600" y="1295400"/>
            <a:ext cx="7924800" cy="4419600"/>
          </a:xfrm>
        </p:spPr>
        <p:txBody>
          <a:bodyPr/>
          <a:lstStyle/>
          <a:p>
            <a:pPr eaLnBrk="1" hangingPunct="1">
              <a:buFont typeface="Wingdings" pitchFamily="2" charset="2"/>
              <a:buNone/>
            </a:pPr>
            <a:endParaRPr lang="fa-IR" sz="2000" b="1" i="1" u="sng" smtClean="0"/>
          </a:p>
          <a:p>
            <a:pPr eaLnBrk="1" hangingPunct="1">
              <a:buFont typeface="Wingdings" pitchFamily="2" charset="2"/>
              <a:buNone/>
            </a:pPr>
            <a:r>
              <a:rPr lang="fa-IR" sz="1600" smtClean="0"/>
              <a:t>این خانه در محله ای بنام درب اعلی یا دوچی که یکی از هشت دروازه اصلی شهر تبریز بوده است قرار دارد.</a:t>
            </a:r>
          </a:p>
          <a:p>
            <a:pPr eaLnBrk="1" hangingPunct="1">
              <a:buFont typeface="Wingdings" pitchFamily="2" charset="2"/>
              <a:buNone/>
            </a:pPr>
            <a:r>
              <a:rPr lang="fa-IR" sz="1600" smtClean="0"/>
              <a:t>این محله به شتربان (دوچی) نیز معروف است.</a:t>
            </a:r>
            <a:endParaRPr lang="en-US" sz="1600" smtClean="0"/>
          </a:p>
          <a:p>
            <a:pPr eaLnBrk="1" hangingPunct="1">
              <a:buFont typeface="Wingdings" pitchFamily="2" charset="2"/>
              <a:buNone/>
            </a:pPr>
            <a:endParaRPr lang="en-US" sz="1800" smtClean="0"/>
          </a:p>
        </p:txBody>
      </p:sp>
      <p:graphicFrame>
        <p:nvGraphicFramePr>
          <p:cNvPr id="2050" name="Object 6"/>
          <p:cNvGraphicFramePr>
            <a:graphicFrameLocks noChangeAspect="1"/>
          </p:cNvGraphicFramePr>
          <p:nvPr>
            <p:ph type="title"/>
          </p:nvPr>
        </p:nvGraphicFramePr>
        <p:xfrm>
          <a:off x="1219200" y="2667000"/>
          <a:ext cx="4975225" cy="3043238"/>
        </p:xfrm>
        <a:graphic>
          <a:graphicData uri="http://schemas.openxmlformats.org/presentationml/2006/ole">
            <p:oleObj spid="_x0000_s2050" name="Picture" r:id="rId3" imgW="7132320" imgH="5896440" progId="Word.Picture.8">
              <p:embed/>
            </p:oleObj>
          </a:graphicData>
        </a:graphic>
      </p:graphicFrame>
      <p:sp>
        <p:nvSpPr>
          <p:cNvPr id="2052" name="WordArt 7"/>
          <p:cNvSpPr>
            <a:spLocks noChangeArrowheads="1" noChangeShapeType="1" noTextEdit="1"/>
          </p:cNvSpPr>
          <p:nvPr/>
        </p:nvSpPr>
        <p:spPr bwMode="auto">
          <a:xfrm>
            <a:off x="3581400" y="457200"/>
            <a:ext cx="15716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موقعیت بنا</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1"/>
          </p:nvPr>
        </p:nvSpPr>
        <p:spPr>
          <a:xfrm>
            <a:off x="762000" y="1371600"/>
            <a:ext cx="7848600" cy="4419600"/>
          </a:xfrm>
        </p:spPr>
        <p:txBody>
          <a:bodyPr/>
          <a:lstStyle/>
          <a:p>
            <a:pPr eaLnBrk="1" hangingPunct="1">
              <a:buFont typeface="Wingdings" pitchFamily="2" charset="2"/>
              <a:buNone/>
            </a:pPr>
            <a:r>
              <a:rPr lang="fa-IR" sz="1400" smtClean="0"/>
              <a:t>.</a:t>
            </a:r>
          </a:p>
          <a:p>
            <a:pPr eaLnBrk="1" hangingPunct="1">
              <a:buFont typeface="Wingdings" pitchFamily="2" charset="2"/>
              <a:buNone/>
            </a:pPr>
            <a:endParaRPr lang="fa-IR" sz="1400" smtClean="0"/>
          </a:p>
          <a:p>
            <a:pPr eaLnBrk="1" hangingPunct="1">
              <a:buFont typeface="Wingdings" pitchFamily="2" charset="2"/>
              <a:buNone/>
            </a:pPr>
            <a:endParaRPr lang="fa-IR" sz="1400" smtClean="0"/>
          </a:p>
          <a:p>
            <a:pPr eaLnBrk="1" hangingPunct="1">
              <a:buFont typeface="Wingdings" pitchFamily="2" charset="2"/>
              <a:buNone/>
            </a:pPr>
            <a:endParaRPr lang="fa-IR" sz="1400" smtClean="0"/>
          </a:p>
        </p:txBody>
      </p:sp>
      <p:sp>
        <p:nvSpPr>
          <p:cNvPr id="49155" name="WordArt 12"/>
          <p:cNvSpPr>
            <a:spLocks noChangeArrowheads="1" noChangeShapeType="1" noTextEdit="1"/>
          </p:cNvSpPr>
          <p:nvPr/>
        </p:nvSpPr>
        <p:spPr bwMode="auto">
          <a:xfrm>
            <a:off x="1752600" y="381000"/>
            <a:ext cx="51339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ساختار معماری و انتظام فضایی بنا</a:t>
            </a:r>
          </a:p>
        </p:txBody>
      </p:sp>
      <p:sp>
        <p:nvSpPr>
          <p:cNvPr id="49156" name="Rectangle 13"/>
          <p:cNvSpPr>
            <a:spLocks noChangeArrowheads="1"/>
          </p:cNvSpPr>
          <p:nvPr/>
        </p:nvSpPr>
        <p:spPr bwMode="auto">
          <a:xfrm>
            <a:off x="228600" y="1371600"/>
            <a:ext cx="8458200" cy="4737100"/>
          </a:xfrm>
          <a:prstGeom prst="rect">
            <a:avLst/>
          </a:prstGeom>
          <a:noFill/>
          <a:ln w="9525">
            <a:noFill/>
            <a:miter lim="800000"/>
            <a:headEnd/>
            <a:tailEnd/>
          </a:ln>
        </p:spPr>
        <p:txBody>
          <a:bodyPr>
            <a:spAutoFit/>
          </a:bodyPr>
          <a:lstStyle/>
          <a:p>
            <a:r>
              <a:rPr lang="fa-IR" sz="1600"/>
              <a:t>مجموعه فضایی این خانه در یک مستطیل محاط شده اند که خود دارای یک مستطیل میانی است. اين بخش ميانی ضمن تأثير بر انتظام معماری در انتقال نيرو و سازه بناموثر است.</a:t>
            </a:r>
          </a:p>
          <a:p>
            <a:r>
              <a:rPr lang="ar-SA" sz="1600"/>
              <a:t>ساماندهی فضاها فقط خطی است و عناصر ارتباطی</a:t>
            </a:r>
            <a:r>
              <a:rPr lang="fa-IR" sz="1600"/>
              <a:t> طولی مجموعه فضاها </a:t>
            </a:r>
            <a:r>
              <a:rPr lang="ar-SA" sz="1600"/>
              <a:t>را در دو طبقه به يکديگر مرتبط می سازد</a:t>
            </a:r>
            <a:r>
              <a:rPr lang="fa-IR" sz="1600"/>
              <a:t>، </a:t>
            </a:r>
            <a:r>
              <a:rPr lang="ar-SA" sz="1600"/>
              <a:t>اما مهمترين عامل</a:t>
            </a:r>
            <a:r>
              <a:rPr lang="fa-IR" sz="1600"/>
              <a:t> انتظام دهنده این مجموعه تقارن است.وجود تقارن از جمله عواملی است که موجب تعادل استاتیکی در مجموعه می شود.</a:t>
            </a:r>
          </a:p>
          <a:p>
            <a:r>
              <a:rPr lang="fa-IR" sz="1600"/>
              <a:t>این خانه یک خانه درون گراست که حیاط شمالی اندرونی و حیاط جنوبی (نمای اصلی)بوده است.حیاط شمالی در گذشته فروخته شده است و در حال حاظر دارای یک حیاط می باشد.</a:t>
            </a:r>
          </a:p>
          <a:p>
            <a:r>
              <a:rPr lang="fa-IR" sz="1600"/>
              <a:t>ایوان طولی که به حیاط مشرف می شوداست (که اکنون تنها حیاط باقی مانده است ونمای آن نمای شمالی محسوب شده که نمای اصلی بناست) را از تابش آفتاب مصون می دارد و در ضمن فضایی نیمه باز جهت فعالیتهای مناسب با هوای آزاد فراهم آورده است.</a:t>
            </a:r>
          </a:p>
          <a:p>
            <a:r>
              <a:rPr lang="fa-IR" sz="1600"/>
              <a:t>ورود به فضای اتاقها از طریق راهروهای کوچکی صورت می گیرد که این فضاها خود از طریق پله با حیاط در ارتباطند.یکی از این ورودیها در نمای شمالی و دو ورودی دیگر به صورت قرینه در نمای شرقی به چشم می خورد.</a:t>
            </a:r>
          </a:p>
          <a:p>
            <a:r>
              <a:rPr lang="fa-IR" sz="1600"/>
              <a:t>اتاقهای شمالی (پنج دری)اتاقهای اصلی و اتاقهای شرقی (اتاقهای دو دری)اتاقهای درجه دو هستند و تناسبات طول و عرض کوچکتری هم دارند.فضاهای ساخته شده در حال حاضر در همین دو جبهه قرار دارند وسرویس بهداشتی که شامل یک دستشویی کوچک میباشد در گوشه حیاط واقع شده است.</a:t>
            </a:r>
          </a:p>
          <a:p>
            <a:r>
              <a:rPr lang="fa-IR" sz="1600"/>
              <a:t>فضای ورودی در گذشته عناصری مانند پیشطاق ، هشتی و دالان تشکیل شده بود.این عناصر غالبا به گونه ای طراحی و ساخته میشدند که در مسیرورود به فضای درونی خانه دارای یک یا چند اعوجاج باشد به نحوی که ورود ناگهانی و سریع به فضاهای درونی را ناممکن سازد.</a:t>
            </a:r>
          </a:p>
          <a:p>
            <a:endParaRPr lang="en-US" sz="1600"/>
          </a:p>
        </p:txBody>
      </p:sp>
      <p:sp>
        <p:nvSpPr>
          <p:cNvPr id="27662" name="AutoShape 14"/>
          <p:cNvSpPr>
            <a:spLocks noChangeArrowheads="1"/>
          </p:cNvSpPr>
          <p:nvPr/>
        </p:nvSpPr>
        <p:spPr bwMode="auto">
          <a:xfrm>
            <a:off x="8686800" y="14478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7663" name="AutoShape 15"/>
          <p:cNvSpPr>
            <a:spLocks noChangeArrowheads="1"/>
          </p:cNvSpPr>
          <p:nvPr/>
        </p:nvSpPr>
        <p:spPr bwMode="auto">
          <a:xfrm>
            <a:off x="8686800" y="19812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7664" name="AutoShape 16"/>
          <p:cNvSpPr>
            <a:spLocks noChangeArrowheads="1"/>
          </p:cNvSpPr>
          <p:nvPr/>
        </p:nvSpPr>
        <p:spPr bwMode="auto">
          <a:xfrm>
            <a:off x="8686800" y="26670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7665" name="AutoShape 17"/>
          <p:cNvSpPr>
            <a:spLocks noChangeArrowheads="1"/>
          </p:cNvSpPr>
          <p:nvPr/>
        </p:nvSpPr>
        <p:spPr bwMode="auto">
          <a:xfrm>
            <a:off x="8686800" y="31242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7666" name="AutoShape 18"/>
          <p:cNvSpPr>
            <a:spLocks noChangeArrowheads="1"/>
          </p:cNvSpPr>
          <p:nvPr/>
        </p:nvSpPr>
        <p:spPr bwMode="auto">
          <a:xfrm>
            <a:off x="8686800" y="39624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7667" name="AutoShape 19"/>
          <p:cNvSpPr>
            <a:spLocks noChangeArrowheads="1"/>
          </p:cNvSpPr>
          <p:nvPr/>
        </p:nvSpPr>
        <p:spPr bwMode="auto">
          <a:xfrm>
            <a:off x="8686800" y="44196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7668" name="AutoShape 20"/>
          <p:cNvSpPr>
            <a:spLocks noChangeArrowheads="1"/>
          </p:cNvSpPr>
          <p:nvPr/>
        </p:nvSpPr>
        <p:spPr bwMode="auto">
          <a:xfrm>
            <a:off x="8686800" y="51054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WordArt 16"/>
          <p:cNvSpPr>
            <a:spLocks noChangeArrowheads="1" noChangeShapeType="1" noTextEdit="1"/>
          </p:cNvSpPr>
          <p:nvPr/>
        </p:nvSpPr>
        <p:spPr bwMode="auto">
          <a:xfrm>
            <a:off x="3048000" y="381000"/>
            <a:ext cx="295275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پلان طبقه زیر زمین</a:t>
            </a:r>
          </a:p>
        </p:txBody>
      </p:sp>
      <p:sp>
        <p:nvSpPr>
          <p:cNvPr id="50179" name="Rectangle 17"/>
          <p:cNvSpPr>
            <a:spLocks noChangeArrowheads="1"/>
          </p:cNvSpPr>
          <p:nvPr/>
        </p:nvSpPr>
        <p:spPr bwMode="auto">
          <a:xfrm>
            <a:off x="304800" y="1447800"/>
            <a:ext cx="8382000" cy="4211638"/>
          </a:xfrm>
          <a:prstGeom prst="rect">
            <a:avLst/>
          </a:prstGeom>
          <a:noFill/>
          <a:ln w="9525">
            <a:noFill/>
            <a:miter lim="800000"/>
            <a:headEnd/>
            <a:tailEnd/>
          </a:ln>
        </p:spPr>
        <p:txBody>
          <a:bodyPr>
            <a:spAutoFit/>
          </a:bodyPr>
          <a:lstStyle/>
          <a:p>
            <a:r>
              <a:rPr lang="fa-IR"/>
              <a:t>طبقه زیر زمین به طور متوسط در حدود یک متربالاتر از سطح حیاط قرار می گرفتتا نورگیری و تهویه فضای آن به سادگی صورت بپذیرد و حوض خانه ای در طبقه مذکور ساخته شده است که در ترکیب با فضای مجاور محیط مناسبی برای استراحت زندگی و گذراندن اوقات فراغت به ویژه در گذشته به شمار می آمده است.</a:t>
            </a:r>
          </a:p>
          <a:p>
            <a:endParaRPr lang="fa-IR"/>
          </a:p>
          <a:p>
            <a:endParaRPr lang="fa-IR"/>
          </a:p>
          <a:p>
            <a:r>
              <a:rPr lang="fa-IR"/>
              <a:t>تقارن همچون طبقه همکف عامل انتظام دهنده فضاهاست.ورود به طبقه زیر زمین همچون طبقه همکف از دو محور صورت می گیرد</a:t>
            </a:r>
            <a:r>
              <a:rPr lang="en-US"/>
              <a:t> </a:t>
            </a:r>
            <a:r>
              <a:rPr lang="fa-IR"/>
              <a:t> با گدراندن چند پله به تراز زیر زمین می رسیم و وارد دو راهرو تقسیم کننده می شویم که فضاها را در عرض توضیع می کند به جز فضای حوض خانه و بقیه فضاها نسبت به طبقه اول کوچکترند که البته این مسئله به دلیل ضخامت دیوارهای زیر زمین جهت حفظ استحکام بناست.</a:t>
            </a:r>
          </a:p>
          <a:p>
            <a:endParaRPr lang="fa-IR"/>
          </a:p>
          <a:p>
            <a:endParaRPr lang="fa-IR"/>
          </a:p>
          <a:p>
            <a:r>
              <a:rPr lang="fa-IR"/>
              <a:t>فضای زیر زمین زمستان نشین است که این مسئله منطقی به نظر می رسد چرا که اولا به دلیل قرار گیری در دل خاک از دمای بالاتری برخوردارند ثانیا اینکه کوچک بودن فضاهای زیر زمین امکان گرم ساختن فضا را تسهیل می کند.</a:t>
            </a:r>
          </a:p>
          <a:p>
            <a:endParaRPr lang="fa-IR"/>
          </a:p>
        </p:txBody>
      </p:sp>
      <p:sp>
        <p:nvSpPr>
          <p:cNvPr id="29714" name="AutoShape 18"/>
          <p:cNvSpPr>
            <a:spLocks noChangeArrowheads="1"/>
          </p:cNvSpPr>
          <p:nvPr/>
        </p:nvSpPr>
        <p:spPr bwMode="auto">
          <a:xfrm>
            <a:off x="8686800" y="28956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9715" name="AutoShape 19"/>
          <p:cNvSpPr>
            <a:spLocks noChangeArrowheads="1"/>
          </p:cNvSpPr>
          <p:nvPr/>
        </p:nvSpPr>
        <p:spPr bwMode="auto">
          <a:xfrm>
            <a:off x="8686800" y="45720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
        <p:nvSpPr>
          <p:cNvPr id="29716" name="AutoShape 20"/>
          <p:cNvSpPr>
            <a:spLocks noChangeArrowheads="1"/>
          </p:cNvSpPr>
          <p:nvPr/>
        </p:nvSpPr>
        <p:spPr bwMode="auto">
          <a:xfrm>
            <a:off x="8686800" y="1600200"/>
            <a:ext cx="152400" cy="1524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WordArt 4"/>
          <p:cNvSpPr>
            <a:spLocks noChangeArrowheads="1" noChangeShapeType="1" noTextEdit="1"/>
          </p:cNvSpPr>
          <p:nvPr/>
        </p:nvSpPr>
        <p:spPr bwMode="auto">
          <a:xfrm>
            <a:off x="3429000" y="457200"/>
            <a:ext cx="216217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پلان زیر زمین</a:t>
            </a:r>
          </a:p>
        </p:txBody>
      </p:sp>
      <p:graphicFrame>
        <p:nvGraphicFramePr>
          <p:cNvPr id="3074" name="Object 5"/>
          <p:cNvGraphicFramePr>
            <a:graphicFrameLocks noChangeAspect="1"/>
          </p:cNvGraphicFramePr>
          <p:nvPr>
            <p:ph/>
          </p:nvPr>
        </p:nvGraphicFramePr>
        <p:xfrm>
          <a:off x="2286000" y="1447800"/>
          <a:ext cx="3962400" cy="4648200"/>
        </p:xfrm>
        <a:graphic>
          <a:graphicData uri="http://schemas.openxmlformats.org/presentationml/2006/ole">
            <p:oleObj spid="_x0000_s3074" name="Drawing" r:id="rId3" imgW="8962920" imgH="4933800" progId="AutoCAD.Drawing.15">
              <p:embed/>
            </p:oleObj>
          </a:graphicData>
        </a:graphic>
      </p:graphicFrame>
      <p:sp>
        <p:nvSpPr>
          <p:cNvPr id="3076" name="AutoShape 7"/>
          <p:cNvSpPr>
            <a:spLocks noChangeArrowheads="1"/>
          </p:cNvSpPr>
          <p:nvPr/>
        </p:nvSpPr>
        <p:spPr bwMode="auto">
          <a:xfrm>
            <a:off x="3429000" y="1905000"/>
            <a:ext cx="152400" cy="152400"/>
          </a:xfrm>
          <a:prstGeom prst="flowChartConnector">
            <a:avLst/>
          </a:prstGeom>
          <a:solidFill>
            <a:schemeClr val="accent1"/>
          </a:solidFill>
          <a:ln w="9525">
            <a:solidFill>
              <a:schemeClr val="tx1"/>
            </a:solidFill>
            <a:round/>
            <a:headEnd/>
            <a:tailEnd/>
          </a:ln>
        </p:spPr>
        <p:txBody>
          <a:bodyPr wrap="none" anchor="ctr"/>
          <a:lstStyle/>
          <a:p>
            <a:endParaRPr lang="fa-IR"/>
          </a:p>
        </p:txBody>
      </p:sp>
      <p:sp>
        <p:nvSpPr>
          <p:cNvPr id="3077" name="AutoShape 8"/>
          <p:cNvSpPr>
            <a:spLocks noChangeArrowheads="1"/>
          </p:cNvSpPr>
          <p:nvPr/>
        </p:nvSpPr>
        <p:spPr bwMode="auto">
          <a:xfrm>
            <a:off x="8229600" y="1981200"/>
            <a:ext cx="152400" cy="152400"/>
          </a:xfrm>
          <a:prstGeom prst="flowChartConnector">
            <a:avLst/>
          </a:prstGeom>
          <a:solidFill>
            <a:schemeClr val="accent1"/>
          </a:solidFill>
          <a:ln w="9525">
            <a:solidFill>
              <a:schemeClr val="tx1"/>
            </a:solidFill>
            <a:round/>
            <a:headEnd/>
            <a:tailEnd/>
          </a:ln>
        </p:spPr>
        <p:txBody>
          <a:bodyPr wrap="none" anchor="ctr"/>
          <a:lstStyle/>
          <a:p>
            <a:endParaRPr lang="fa-IR"/>
          </a:p>
        </p:txBody>
      </p:sp>
      <p:sp>
        <p:nvSpPr>
          <p:cNvPr id="3078" name="WordArt 16"/>
          <p:cNvSpPr>
            <a:spLocks noChangeArrowheads="1" noChangeShapeType="1" noTextEdit="1"/>
          </p:cNvSpPr>
          <p:nvPr/>
        </p:nvSpPr>
        <p:spPr bwMode="auto">
          <a:xfrm>
            <a:off x="7162800" y="1828800"/>
            <a:ext cx="962025"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حوض خانه</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WordArt 4"/>
          <p:cNvSpPr>
            <a:spLocks noChangeArrowheads="1" noChangeShapeType="1" noTextEdit="1"/>
          </p:cNvSpPr>
          <p:nvPr/>
        </p:nvSpPr>
        <p:spPr bwMode="auto">
          <a:xfrm>
            <a:off x="3200400" y="457200"/>
            <a:ext cx="25241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fa-IR" sz="36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پلان طبقه همکف</a:t>
            </a:r>
          </a:p>
        </p:txBody>
      </p:sp>
      <p:graphicFrame>
        <p:nvGraphicFramePr>
          <p:cNvPr id="4098" name="Object 5"/>
          <p:cNvGraphicFramePr>
            <a:graphicFrameLocks noChangeAspect="1"/>
          </p:cNvGraphicFramePr>
          <p:nvPr>
            <p:ph/>
          </p:nvPr>
        </p:nvGraphicFramePr>
        <p:xfrm>
          <a:off x="1143000" y="1447800"/>
          <a:ext cx="4114800" cy="4714875"/>
        </p:xfrm>
        <a:graphic>
          <a:graphicData uri="http://schemas.openxmlformats.org/presentationml/2006/ole">
            <p:oleObj spid="_x0000_s4098" name="Drawing" r:id="rId3" imgW="8810640" imgH="4981680" progId="AutoCAD.Drawing.16">
              <p:embed/>
            </p:oleObj>
          </a:graphicData>
        </a:graphic>
      </p:graphicFrame>
      <p:sp>
        <p:nvSpPr>
          <p:cNvPr id="4100" name="AutoShape 7"/>
          <p:cNvSpPr>
            <a:spLocks noChangeArrowheads="1"/>
          </p:cNvSpPr>
          <p:nvPr/>
        </p:nvSpPr>
        <p:spPr bwMode="auto">
          <a:xfrm>
            <a:off x="2667000" y="1905000"/>
            <a:ext cx="152400" cy="152400"/>
          </a:xfrm>
          <a:prstGeom prst="flowChartConnector">
            <a:avLst/>
          </a:prstGeom>
          <a:solidFill>
            <a:schemeClr val="accent1"/>
          </a:solidFill>
          <a:ln w="9525">
            <a:solidFill>
              <a:schemeClr val="tx1"/>
            </a:solidFill>
            <a:round/>
            <a:headEnd/>
            <a:tailEnd/>
          </a:ln>
        </p:spPr>
        <p:txBody>
          <a:bodyPr wrap="none" anchor="ctr"/>
          <a:lstStyle/>
          <a:p>
            <a:endParaRPr lang="fa-IR"/>
          </a:p>
        </p:txBody>
      </p:sp>
      <p:sp>
        <p:nvSpPr>
          <p:cNvPr id="4101" name="AutoShape 8"/>
          <p:cNvSpPr>
            <a:spLocks noChangeArrowheads="1"/>
          </p:cNvSpPr>
          <p:nvPr/>
        </p:nvSpPr>
        <p:spPr bwMode="auto">
          <a:xfrm>
            <a:off x="8229600" y="1905000"/>
            <a:ext cx="152400" cy="152400"/>
          </a:xfrm>
          <a:prstGeom prst="flowChartConnector">
            <a:avLst/>
          </a:prstGeom>
          <a:solidFill>
            <a:schemeClr val="accent1"/>
          </a:solidFill>
          <a:ln w="9525">
            <a:solidFill>
              <a:schemeClr val="tx1"/>
            </a:solidFill>
            <a:round/>
            <a:headEnd/>
            <a:tailEnd/>
          </a:ln>
        </p:spPr>
        <p:txBody>
          <a:bodyPr wrap="none" anchor="ctr"/>
          <a:lstStyle/>
          <a:p>
            <a:endParaRPr lang="fa-IR"/>
          </a:p>
        </p:txBody>
      </p:sp>
      <p:sp>
        <p:nvSpPr>
          <p:cNvPr id="4102" name="AutoShape 9"/>
          <p:cNvSpPr>
            <a:spLocks noChangeArrowheads="1"/>
          </p:cNvSpPr>
          <p:nvPr/>
        </p:nvSpPr>
        <p:spPr bwMode="auto">
          <a:xfrm>
            <a:off x="3733800" y="2057400"/>
            <a:ext cx="152400" cy="152400"/>
          </a:xfrm>
          <a:prstGeom prst="flowChartConnector">
            <a:avLst/>
          </a:prstGeom>
          <a:solidFill>
            <a:srgbClr val="FF6600"/>
          </a:solidFill>
          <a:ln w="9525">
            <a:solidFill>
              <a:schemeClr val="tx1"/>
            </a:solidFill>
            <a:round/>
            <a:headEnd/>
            <a:tailEnd/>
          </a:ln>
        </p:spPr>
        <p:txBody>
          <a:bodyPr wrap="none" anchor="ctr"/>
          <a:lstStyle/>
          <a:p>
            <a:endParaRPr lang="fa-IR"/>
          </a:p>
        </p:txBody>
      </p:sp>
      <p:sp>
        <p:nvSpPr>
          <p:cNvPr id="4103" name="AutoShape 10"/>
          <p:cNvSpPr>
            <a:spLocks noChangeArrowheads="1"/>
          </p:cNvSpPr>
          <p:nvPr/>
        </p:nvSpPr>
        <p:spPr bwMode="auto">
          <a:xfrm>
            <a:off x="1600200" y="2133600"/>
            <a:ext cx="152400" cy="152400"/>
          </a:xfrm>
          <a:prstGeom prst="flowChartConnector">
            <a:avLst/>
          </a:prstGeom>
          <a:solidFill>
            <a:srgbClr val="FFFF99"/>
          </a:solidFill>
          <a:ln w="9525">
            <a:solidFill>
              <a:schemeClr val="tx1"/>
            </a:solidFill>
            <a:round/>
            <a:headEnd/>
            <a:tailEnd/>
          </a:ln>
        </p:spPr>
        <p:txBody>
          <a:bodyPr wrap="none" anchor="ctr"/>
          <a:lstStyle/>
          <a:p>
            <a:endParaRPr lang="fa-IR"/>
          </a:p>
        </p:txBody>
      </p:sp>
      <p:sp>
        <p:nvSpPr>
          <p:cNvPr id="4104" name="AutoShape 11"/>
          <p:cNvSpPr>
            <a:spLocks noChangeArrowheads="1"/>
          </p:cNvSpPr>
          <p:nvPr/>
        </p:nvSpPr>
        <p:spPr bwMode="auto">
          <a:xfrm>
            <a:off x="8229600" y="2362200"/>
            <a:ext cx="152400" cy="152400"/>
          </a:xfrm>
          <a:prstGeom prst="flowChartConnector">
            <a:avLst/>
          </a:prstGeom>
          <a:solidFill>
            <a:srgbClr val="FF6600"/>
          </a:solidFill>
          <a:ln w="9525">
            <a:solidFill>
              <a:schemeClr val="tx1"/>
            </a:solidFill>
            <a:round/>
            <a:headEnd/>
            <a:tailEnd/>
          </a:ln>
        </p:spPr>
        <p:txBody>
          <a:bodyPr wrap="none" anchor="ctr"/>
          <a:lstStyle/>
          <a:p>
            <a:endParaRPr lang="fa-IR"/>
          </a:p>
        </p:txBody>
      </p:sp>
      <p:sp>
        <p:nvSpPr>
          <p:cNvPr id="4105" name="AutoShape 12"/>
          <p:cNvSpPr>
            <a:spLocks noChangeArrowheads="1"/>
          </p:cNvSpPr>
          <p:nvPr/>
        </p:nvSpPr>
        <p:spPr bwMode="auto">
          <a:xfrm>
            <a:off x="4191000" y="3429000"/>
            <a:ext cx="152400" cy="152400"/>
          </a:xfrm>
          <a:prstGeom prst="flowChartConnector">
            <a:avLst/>
          </a:prstGeom>
          <a:solidFill>
            <a:srgbClr val="FFFF99"/>
          </a:solidFill>
          <a:ln w="9525">
            <a:solidFill>
              <a:schemeClr val="tx1"/>
            </a:solidFill>
            <a:round/>
            <a:headEnd/>
            <a:tailEnd/>
          </a:ln>
        </p:spPr>
        <p:txBody>
          <a:bodyPr wrap="none" anchor="ctr"/>
          <a:lstStyle/>
          <a:p>
            <a:endParaRPr lang="fa-IR"/>
          </a:p>
        </p:txBody>
      </p:sp>
      <p:sp>
        <p:nvSpPr>
          <p:cNvPr id="4106" name="AutoShape 13"/>
          <p:cNvSpPr>
            <a:spLocks noChangeArrowheads="1"/>
          </p:cNvSpPr>
          <p:nvPr/>
        </p:nvSpPr>
        <p:spPr bwMode="auto">
          <a:xfrm>
            <a:off x="8229600" y="2819400"/>
            <a:ext cx="152400" cy="152400"/>
          </a:xfrm>
          <a:prstGeom prst="flowChartConnector">
            <a:avLst/>
          </a:prstGeom>
          <a:solidFill>
            <a:srgbClr val="FFFF99"/>
          </a:solidFill>
          <a:ln w="9525">
            <a:solidFill>
              <a:schemeClr val="tx1"/>
            </a:solidFill>
            <a:round/>
            <a:headEnd/>
            <a:tailEnd/>
          </a:ln>
        </p:spPr>
        <p:txBody>
          <a:bodyPr wrap="none" anchor="ctr"/>
          <a:lstStyle/>
          <a:p>
            <a:endParaRPr lang="fa-IR"/>
          </a:p>
        </p:txBody>
      </p:sp>
      <p:sp>
        <p:nvSpPr>
          <p:cNvPr id="4107" name="AutoShape 14"/>
          <p:cNvSpPr>
            <a:spLocks noChangeArrowheads="1"/>
          </p:cNvSpPr>
          <p:nvPr/>
        </p:nvSpPr>
        <p:spPr bwMode="auto">
          <a:xfrm>
            <a:off x="4267200" y="2590800"/>
            <a:ext cx="152400" cy="152400"/>
          </a:xfrm>
          <a:prstGeom prst="flowChartConnector">
            <a:avLst/>
          </a:prstGeom>
          <a:solidFill>
            <a:srgbClr val="FF00FF"/>
          </a:solidFill>
          <a:ln w="9525">
            <a:solidFill>
              <a:schemeClr val="tx1"/>
            </a:solidFill>
            <a:round/>
            <a:headEnd/>
            <a:tailEnd/>
          </a:ln>
        </p:spPr>
        <p:txBody>
          <a:bodyPr wrap="none" anchor="ctr"/>
          <a:lstStyle/>
          <a:p>
            <a:endParaRPr lang="fa-IR"/>
          </a:p>
        </p:txBody>
      </p:sp>
      <p:sp>
        <p:nvSpPr>
          <p:cNvPr id="4108" name="AutoShape 15"/>
          <p:cNvSpPr>
            <a:spLocks noChangeArrowheads="1"/>
          </p:cNvSpPr>
          <p:nvPr/>
        </p:nvSpPr>
        <p:spPr bwMode="auto">
          <a:xfrm>
            <a:off x="8229600" y="3276600"/>
            <a:ext cx="152400" cy="152400"/>
          </a:xfrm>
          <a:prstGeom prst="flowChartConnector">
            <a:avLst/>
          </a:prstGeom>
          <a:solidFill>
            <a:srgbClr val="FF00FF"/>
          </a:solidFill>
          <a:ln w="9525">
            <a:solidFill>
              <a:schemeClr val="tx1"/>
            </a:solidFill>
            <a:round/>
            <a:headEnd/>
            <a:tailEnd/>
          </a:ln>
        </p:spPr>
        <p:txBody>
          <a:bodyPr wrap="none" anchor="ctr"/>
          <a:lstStyle/>
          <a:p>
            <a:endParaRPr lang="fa-IR"/>
          </a:p>
        </p:txBody>
      </p:sp>
      <p:sp>
        <p:nvSpPr>
          <p:cNvPr id="4109" name="AutoShape 16"/>
          <p:cNvSpPr>
            <a:spLocks noChangeArrowheads="1"/>
          </p:cNvSpPr>
          <p:nvPr/>
        </p:nvSpPr>
        <p:spPr bwMode="auto">
          <a:xfrm>
            <a:off x="2667000" y="2362200"/>
            <a:ext cx="152400" cy="152400"/>
          </a:xfrm>
          <a:prstGeom prst="flowChartConnector">
            <a:avLst/>
          </a:prstGeom>
          <a:solidFill>
            <a:srgbClr val="000000"/>
          </a:solidFill>
          <a:ln w="9525">
            <a:solidFill>
              <a:schemeClr val="tx1"/>
            </a:solidFill>
            <a:round/>
            <a:headEnd/>
            <a:tailEnd/>
          </a:ln>
        </p:spPr>
        <p:txBody>
          <a:bodyPr wrap="none" anchor="ctr"/>
          <a:lstStyle/>
          <a:p>
            <a:endParaRPr lang="fa-IR"/>
          </a:p>
        </p:txBody>
      </p:sp>
      <p:sp>
        <p:nvSpPr>
          <p:cNvPr id="4110" name="WordArt 17"/>
          <p:cNvSpPr>
            <a:spLocks noChangeArrowheads="1" noChangeShapeType="1" noTextEdit="1"/>
          </p:cNvSpPr>
          <p:nvPr/>
        </p:nvSpPr>
        <p:spPr bwMode="auto">
          <a:xfrm>
            <a:off x="6934200" y="1828800"/>
            <a:ext cx="1219200"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اتاق شاه نشین</a:t>
            </a:r>
          </a:p>
        </p:txBody>
      </p:sp>
      <p:sp>
        <p:nvSpPr>
          <p:cNvPr id="4111" name="WordArt 18"/>
          <p:cNvSpPr>
            <a:spLocks noChangeArrowheads="1" noChangeShapeType="1" noTextEdit="1"/>
          </p:cNvSpPr>
          <p:nvPr/>
        </p:nvSpPr>
        <p:spPr bwMode="auto">
          <a:xfrm>
            <a:off x="5334000" y="2286000"/>
            <a:ext cx="2828925"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اتاق مستطیل شکل کنار شاه نشین</a:t>
            </a:r>
          </a:p>
        </p:txBody>
      </p:sp>
      <p:sp>
        <p:nvSpPr>
          <p:cNvPr id="4112" name="WordArt 19"/>
          <p:cNvSpPr>
            <a:spLocks noChangeArrowheads="1" noChangeShapeType="1" noTextEdit="1"/>
          </p:cNvSpPr>
          <p:nvPr/>
        </p:nvSpPr>
        <p:spPr bwMode="auto">
          <a:xfrm>
            <a:off x="6934200" y="2743200"/>
            <a:ext cx="1238250"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اتاق کنار طنبی</a:t>
            </a:r>
          </a:p>
        </p:txBody>
      </p:sp>
      <p:sp>
        <p:nvSpPr>
          <p:cNvPr id="4113" name="WordArt 20"/>
          <p:cNvSpPr>
            <a:spLocks noChangeArrowheads="1" noChangeShapeType="1" noTextEdit="1"/>
          </p:cNvSpPr>
          <p:nvPr/>
        </p:nvSpPr>
        <p:spPr bwMode="auto">
          <a:xfrm>
            <a:off x="7086600" y="3200400"/>
            <a:ext cx="1057275"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اتاق گوشوار</a:t>
            </a:r>
          </a:p>
        </p:txBody>
      </p:sp>
      <p:sp>
        <p:nvSpPr>
          <p:cNvPr id="4114" name="AutoShape 21"/>
          <p:cNvSpPr>
            <a:spLocks noChangeArrowheads="1"/>
          </p:cNvSpPr>
          <p:nvPr/>
        </p:nvSpPr>
        <p:spPr bwMode="auto">
          <a:xfrm>
            <a:off x="8229600" y="3657600"/>
            <a:ext cx="152400" cy="152400"/>
          </a:xfrm>
          <a:prstGeom prst="flowChartConnector">
            <a:avLst/>
          </a:prstGeom>
          <a:solidFill>
            <a:srgbClr val="000000"/>
          </a:solidFill>
          <a:ln w="9525">
            <a:solidFill>
              <a:schemeClr val="tx1"/>
            </a:solidFill>
            <a:round/>
            <a:headEnd/>
            <a:tailEnd/>
          </a:ln>
        </p:spPr>
        <p:txBody>
          <a:bodyPr wrap="none" anchor="ctr"/>
          <a:lstStyle/>
          <a:p>
            <a:endParaRPr lang="fa-IR"/>
          </a:p>
        </p:txBody>
      </p:sp>
      <p:sp>
        <p:nvSpPr>
          <p:cNvPr id="4115" name="AutoShape 22"/>
          <p:cNvSpPr>
            <a:spLocks noChangeArrowheads="1"/>
          </p:cNvSpPr>
          <p:nvPr/>
        </p:nvSpPr>
        <p:spPr bwMode="auto">
          <a:xfrm>
            <a:off x="2590800" y="3352800"/>
            <a:ext cx="152400" cy="152400"/>
          </a:xfrm>
          <a:prstGeom prst="flowChartConnector">
            <a:avLst/>
          </a:prstGeom>
          <a:solidFill>
            <a:srgbClr val="0000FF"/>
          </a:solidFill>
          <a:ln w="9525">
            <a:solidFill>
              <a:schemeClr val="tx1"/>
            </a:solidFill>
            <a:round/>
            <a:headEnd/>
            <a:tailEnd/>
          </a:ln>
        </p:spPr>
        <p:txBody>
          <a:bodyPr wrap="none" anchor="ctr"/>
          <a:lstStyle/>
          <a:p>
            <a:endParaRPr lang="fa-IR"/>
          </a:p>
        </p:txBody>
      </p:sp>
      <p:sp>
        <p:nvSpPr>
          <p:cNvPr id="4116" name="AutoShape 23"/>
          <p:cNvSpPr>
            <a:spLocks noChangeArrowheads="1"/>
          </p:cNvSpPr>
          <p:nvPr/>
        </p:nvSpPr>
        <p:spPr bwMode="auto">
          <a:xfrm>
            <a:off x="3276600" y="3352800"/>
            <a:ext cx="152400" cy="152400"/>
          </a:xfrm>
          <a:prstGeom prst="flowChartConnector">
            <a:avLst/>
          </a:prstGeom>
          <a:solidFill>
            <a:srgbClr val="00FF00"/>
          </a:solidFill>
          <a:ln w="9525">
            <a:solidFill>
              <a:schemeClr val="tx1"/>
            </a:solidFill>
            <a:round/>
            <a:headEnd/>
            <a:tailEnd/>
          </a:ln>
        </p:spPr>
        <p:txBody>
          <a:bodyPr wrap="none" anchor="ctr"/>
          <a:lstStyle/>
          <a:p>
            <a:endParaRPr lang="fa-IR"/>
          </a:p>
        </p:txBody>
      </p:sp>
      <p:sp>
        <p:nvSpPr>
          <p:cNvPr id="4117" name="AutoShape 24"/>
          <p:cNvSpPr>
            <a:spLocks noChangeArrowheads="1"/>
          </p:cNvSpPr>
          <p:nvPr/>
        </p:nvSpPr>
        <p:spPr bwMode="auto">
          <a:xfrm>
            <a:off x="1905000" y="3352800"/>
            <a:ext cx="152400" cy="152400"/>
          </a:xfrm>
          <a:prstGeom prst="flowChartConnector">
            <a:avLst/>
          </a:prstGeom>
          <a:solidFill>
            <a:srgbClr val="00FF00"/>
          </a:solidFill>
          <a:ln w="9525">
            <a:solidFill>
              <a:schemeClr val="tx1"/>
            </a:solidFill>
            <a:round/>
            <a:headEnd/>
            <a:tailEnd/>
          </a:ln>
        </p:spPr>
        <p:txBody>
          <a:bodyPr wrap="none" anchor="ctr"/>
          <a:lstStyle/>
          <a:p>
            <a:endParaRPr lang="fa-IR"/>
          </a:p>
        </p:txBody>
      </p:sp>
      <p:sp>
        <p:nvSpPr>
          <p:cNvPr id="4118" name="AutoShape 25"/>
          <p:cNvSpPr>
            <a:spLocks noChangeArrowheads="1"/>
          </p:cNvSpPr>
          <p:nvPr/>
        </p:nvSpPr>
        <p:spPr bwMode="auto">
          <a:xfrm>
            <a:off x="8229600" y="4191000"/>
            <a:ext cx="152400" cy="152400"/>
          </a:xfrm>
          <a:prstGeom prst="flowChartConnector">
            <a:avLst/>
          </a:prstGeom>
          <a:solidFill>
            <a:srgbClr val="0000FF"/>
          </a:solidFill>
          <a:ln w="9525">
            <a:solidFill>
              <a:schemeClr val="tx1"/>
            </a:solidFill>
            <a:round/>
            <a:headEnd/>
            <a:tailEnd/>
          </a:ln>
        </p:spPr>
        <p:txBody>
          <a:bodyPr wrap="none" anchor="ctr"/>
          <a:lstStyle/>
          <a:p>
            <a:endParaRPr lang="fa-IR"/>
          </a:p>
        </p:txBody>
      </p:sp>
      <p:sp>
        <p:nvSpPr>
          <p:cNvPr id="4119" name="WordArt 26"/>
          <p:cNvSpPr>
            <a:spLocks noChangeArrowheads="1" noChangeShapeType="1" noTextEdit="1"/>
          </p:cNvSpPr>
          <p:nvPr/>
        </p:nvSpPr>
        <p:spPr bwMode="auto">
          <a:xfrm>
            <a:off x="7696200" y="3581400"/>
            <a:ext cx="438150"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ایوان</a:t>
            </a:r>
          </a:p>
        </p:txBody>
      </p:sp>
      <p:sp>
        <p:nvSpPr>
          <p:cNvPr id="4120" name="AutoShape 27"/>
          <p:cNvSpPr>
            <a:spLocks noChangeArrowheads="1"/>
          </p:cNvSpPr>
          <p:nvPr/>
        </p:nvSpPr>
        <p:spPr bwMode="auto">
          <a:xfrm>
            <a:off x="8229600" y="4572000"/>
            <a:ext cx="152400" cy="152400"/>
          </a:xfrm>
          <a:prstGeom prst="flowChartConnector">
            <a:avLst/>
          </a:prstGeom>
          <a:solidFill>
            <a:srgbClr val="00FF00"/>
          </a:solidFill>
          <a:ln w="9525">
            <a:solidFill>
              <a:schemeClr val="tx1"/>
            </a:solidFill>
            <a:round/>
            <a:headEnd/>
            <a:tailEnd/>
          </a:ln>
        </p:spPr>
        <p:txBody>
          <a:bodyPr wrap="none" anchor="ctr"/>
          <a:lstStyle/>
          <a:p>
            <a:endParaRPr lang="fa-IR"/>
          </a:p>
        </p:txBody>
      </p:sp>
      <p:sp>
        <p:nvSpPr>
          <p:cNvPr id="4121" name="WordArt 28"/>
          <p:cNvSpPr>
            <a:spLocks noChangeArrowheads="1" noChangeShapeType="1" noTextEdit="1"/>
          </p:cNvSpPr>
          <p:nvPr/>
        </p:nvSpPr>
        <p:spPr bwMode="auto">
          <a:xfrm>
            <a:off x="7620000" y="4038600"/>
            <a:ext cx="523875"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حوض</a:t>
            </a:r>
          </a:p>
        </p:txBody>
      </p:sp>
      <p:sp>
        <p:nvSpPr>
          <p:cNvPr id="4122" name="WordArt 29"/>
          <p:cNvSpPr>
            <a:spLocks noChangeArrowheads="1" noChangeShapeType="1" noTextEdit="1"/>
          </p:cNvSpPr>
          <p:nvPr/>
        </p:nvSpPr>
        <p:spPr bwMode="auto">
          <a:xfrm>
            <a:off x="7620000" y="4495800"/>
            <a:ext cx="504825" cy="323850"/>
          </a:xfrm>
          <a:prstGeom prst="rect">
            <a:avLst/>
          </a:prstGeom>
        </p:spPr>
        <p:txBody>
          <a:bodyPr wrap="none" fromWordArt="1">
            <a:prstTxWarp prst="textPlain">
              <a:avLst>
                <a:gd name="adj" fmla="val 50000"/>
              </a:avLst>
            </a:prstTxWarp>
          </a:bodyPr>
          <a:lstStyle/>
          <a:p>
            <a:pPr algn="ctr"/>
            <a:r>
              <a:rPr lang="fa-IR" sz="2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باغچه</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Radial</Template>
  <TotalTime>709</TotalTime>
  <Words>1029</Words>
  <Application>Microsoft Office PowerPoint</Application>
  <PresentationFormat>On-screen Show (4:3)</PresentationFormat>
  <Paragraphs>94</Paragraphs>
  <Slides>37</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6" baseType="lpstr">
      <vt:lpstr>Arial</vt:lpstr>
      <vt:lpstr>Wingdings</vt:lpstr>
      <vt:lpstr>Calibri</vt:lpstr>
      <vt:lpstr>Times New Roman</vt:lpstr>
      <vt:lpstr>Arial Black</vt:lpstr>
      <vt:lpstr>Radial</vt:lpstr>
      <vt:lpstr>AutoCAD.Drawing.15</vt:lpstr>
      <vt:lpstr>Microsoft Word Picture</vt:lpstr>
      <vt:lpstr>AutoCAD Drawing</vt:lpstr>
      <vt:lpstr>Slide 1</vt:lpstr>
      <vt:lpstr>Slide 2</vt:lpstr>
      <vt:lpstr>Slide 3</vt:lpstr>
      <vt:lpstr>Slide 4</vt:lpstr>
      <vt:lpstr>Slide 5</vt:lpstr>
      <vt:lpstr>Slide 6</vt:lpstr>
      <vt:lpstr>Slide 7</vt:lpstr>
      <vt:lpstr>Slide 8</vt:lpstr>
      <vt:lpstr>Slide 9</vt:lpstr>
      <vt:lpstr>معرفی فضاها</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تزئينات</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H.J</dc:creator>
  <cp:lastModifiedBy>MRT</cp:lastModifiedBy>
  <cp:revision>73</cp:revision>
  <dcterms:created xsi:type="dcterms:W3CDTF">2009-04-17T21:20:31Z</dcterms:created>
  <dcterms:modified xsi:type="dcterms:W3CDTF">2014-01-18T06:04:51Z</dcterms:modified>
</cp:coreProperties>
</file>